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77"/>
  </p:notesMasterIdLst>
  <p:handoutMasterIdLst>
    <p:handoutMasterId r:id="rId78"/>
  </p:handoutMasterIdLst>
  <p:sldIdLst>
    <p:sldId id="256" r:id="rId5"/>
    <p:sldId id="465" r:id="rId6"/>
    <p:sldId id="472" r:id="rId7"/>
    <p:sldId id="467" r:id="rId8"/>
    <p:sldId id="500" r:id="rId9"/>
    <p:sldId id="501" r:id="rId10"/>
    <p:sldId id="474" r:id="rId11"/>
    <p:sldId id="502" r:id="rId12"/>
    <p:sldId id="518" r:id="rId13"/>
    <p:sldId id="505" r:id="rId14"/>
    <p:sldId id="519" r:id="rId15"/>
    <p:sldId id="520" r:id="rId16"/>
    <p:sldId id="521" r:id="rId17"/>
    <p:sldId id="522" r:id="rId18"/>
    <p:sldId id="523" r:id="rId19"/>
    <p:sldId id="496" r:id="rId20"/>
    <p:sldId id="525" r:id="rId21"/>
    <p:sldId id="526" r:id="rId22"/>
    <p:sldId id="527" r:id="rId23"/>
    <p:sldId id="529" r:id="rId24"/>
    <p:sldId id="528" r:id="rId25"/>
    <p:sldId id="530" r:id="rId26"/>
    <p:sldId id="531" r:id="rId27"/>
    <p:sldId id="532" r:id="rId28"/>
    <p:sldId id="533" r:id="rId29"/>
    <p:sldId id="534" r:id="rId30"/>
    <p:sldId id="535" r:id="rId31"/>
    <p:sldId id="536" r:id="rId32"/>
    <p:sldId id="537" r:id="rId33"/>
    <p:sldId id="538" r:id="rId34"/>
    <p:sldId id="539" r:id="rId35"/>
    <p:sldId id="540" r:id="rId36"/>
    <p:sldId id="541" r:id="rId37"/>
    <p:sldId id="542" r:id="rId38"/>
    <p:sldId id="543" r:id="rId39"/>
    <p:sldId id="544" r:id="rId40"/>
    <p:sldId id="545" r:id="rId41"/>
    <p:sldId id="546" r:id="rId42"/>
    <p:sldId id="547" r:id="rId43"/>
    <p:sldId id="548" r:id="rId44"/>
    <p:sldId id="549" r:id="rId45"/>
    <p:sldId id="550" r:id="rId46"/>
    <p:sldId id="551" r:id="rId47"/>
    <p:sldId id="552" r:id="rId48"/>
    <p:sldId id="553" r:id="rId49"/>
    <p:sldId id="554" r:id="rId50"/>
    <p:sldId id="555" r:id="rId51"/>
    <p:sldId id="556" r:id="rId52"/>
    <p:sldId id="557" r:id="rId53"/>
    <p:sldId id="558" r:id="rId54"/>
    <p:sldId id="560" r:id="rId55"/>
    <p:sldId id="561" r:id="rId56"/>
    <p:sldId id="562" r:id="rId57"/>
    <p:sldId id="563" r:id="rId58"/>
    <p:sldId id="524" r:id="rId59"/>
    <p:sldId id="564" r:id="rId60"/>
    <p:sldId id="565" r:id="rId61"/>
    <p:sldId id="566" r:id="rId62"/>
    <p:sldId id="567" r:id="rId63"/>
    <p:sldId id="568" r:id="rId64"/>
    <p:sldId id="507" r:id="rId65"/>
    <p:sldId id="498" r:id="rId66"/>
    <p:sldId id="508" r:id="rId67"/>
    <p:sldId id="509" r:id="rId68"/>
    <p:sldId id="510" r:id="rId69"/>
    <p:sldId id="511" r:id="rId70"/>
    <p:sldId id="512" r:id="rId71"/>
    <p:sldId id="513" r:id="rId72"/>
    <p:sldId id="514" r:id="rId73"/>
    <p:sldId id="516" r:id="rId74"/>
    <p:sldId id="515" r:id="rId75"/>
    <p:sldId id="517" r:id="rId76"/>
  </p:sldIdLst>
  <p:sldSz cx="9144000" cy="6858000" type="screen4x3"/>
  <p:notesSz cx="9928225" cy="6797675"/>
  <p:custDataLst>
    <p:tags r:id="rId7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a:srgbClr val="F7C5F0"/>
    <a:srgbClr val="F983C1"/>
    <a:srgbClr val="C1D6FF"/>
    <a:srgbClr val="F53939"/>
    <a:srgbClr val="F5FC9A"/>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5141" autoAdjust="0"/>
  </p:normalViewPr>
  <p:slideViewPr>
    <p:cSldViewPr>
      <p:cViewPr varScale="1">
        <p:scale>
          <a:sx n="82" d="100"/>
          <a:sy n="82" d="100"/>
        </p:scale>
        <p:origin x="984"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tags" Target="tags/tag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22/04/2018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4/22/2018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4897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70678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642664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816847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7119820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542224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2997071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1738471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8188299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429846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5182600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3293730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829894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8541110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9724928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4724578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9869372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1594139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3561121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624729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4036017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4798879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1579647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7481751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7197994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5538198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7006360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5940611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7900051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1302735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42207802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1670485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1573735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85895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3703692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1137286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8635296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3049864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14452497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1860982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9040729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27618438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3043679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173125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41708651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127531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200268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379984816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54926243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3207286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168262203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60115975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2283341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184701427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179228085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400053441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29457795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160379629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3995672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249356835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310977073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23141351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16464437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36.xml"/><Relationship Id="rId3" Type="http://schemas.openxmlformats.org/officeDocument/2006/relationships/slide" Target="../slides/slide13.xml"/><Relationship Id="rId7" Type="http://schemas.openxmlformats.org/officeDocument/2006/relationships/slide" Target="../slides/slide30.xml"/><Relationship Id="rId2"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 Target="../slides/slide54.xml"/><Relationship Id="rId5" Type="http://schemas.openxmlformats.org/officeDocument/2006/relationships/image" Target="../media/image2.jpeg"/><Relationship Id="rId4" Type="http://schemas.openxmlformats.org/officeDocument/2006/relationships/slide" Target="../slides/slide17.xml"/><Relationship Id="rId9" Type="http://schemas.openxmlformats.org/officeDocument/2006/relationships/slide" Target="../slides/slide4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4" y="692696"/>
            <a:ext cx="69608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6.1 - Types</a:t>
            </a:r>
            <a:endParaRPr lang="en-GB" sz="10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855140" y="692696"/>
            <a:ext cx="103931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6.2 – Photosynthesis</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1946004" y="692696"/>
            <a:ext cx="8749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6.3 - Leaves</a:t>
            </a:r>
            <a:endParaRPr lang="en-GB" sz="1000" b="1" dirty="0">
              <a:latin typeface="Arial" panose="020B0604020202020204" pitchFamily="34" charset="0"/>
              <a:cs typeface="Arial" panose="020B0604020202020204" pitchFamily="34" charset="0"/>
            </a:endParaRPr>
          </a:p>
        </p:txBody>
      </p:sp>
      <p:pic>
        <p:nvPicPr>
          <p:cNvPr id="22" name="Picture 21" descr="111004 logo tbs rehab slogan and  hi def.jpg"/>
          <p:cNvPicPr/>
          <p:nvPr userDrawn="1"/>
        </p:nvPicPr>
        <p:blipFill>
          <a:blip r:embed="rId5" cstate="print">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9" name="Round Same Side Corner Rectangle 8">
            <a:hlinkClick r:id="rId6" action="ppaction://hlinksldjump"/>
          </p:cNvPr>
          <p:cNvSpPr/>
          <p:nvPr userDrawn="1"/>
        </p:nvSpPr>
        <p:spPr>
          <a:xfrm>
            <a:off x="5652120" y="692696"/>
            <a:ext cx="136815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6.7 – Photosynthesis</a:t>
            </a:r>
            <a:r>
              <a:rPr lang="en-GB" sz="1000" b="1" baseline="0" dirty="0" smtClean="0">
                <a:latin typeface="Arial" panose="020B0604020202020204" pitchFamily="34" charset="0"/>
                <a:cs typeface="Arial" panose="020B0604020202020204" pitchFamily="34" charset="0"/>
              </a:rPr>
              <a:t> Importance</a:t>
            </a:r>
            <a:endParaRPr lang="en-GB" sz="1000" b="1" dirty="0">
              <a:latin typeface="Arial" panose="020B0604020202020204" pitchFamily="34" charset="0"/>
              <a:cs typeface="Arial" panose="020B0604020202020204" pitchFamily="34" charset="0"/>
            </a:endParaRPr>
          </a:p>
        </p:txBody>
      </p:sp>
      <p:sp>
        <p:nvSpPr>
          <p:cNvPr id="10" name="Round Same Side Corner Rectangle 9">
            <a:hlinkClick r:id="rId7" action="ppaction://hlinksldjump"/>
          </p:cNvPr>
          <p:cNvSpPr/>
          <p:nvPr userDrawn="1"/>
        </p:nvSpPr>
        <p:spPr>
          <a:xfrm>
            <a:off x="2872533" y="692696"/>
            <a:ext cx="8749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6.4 – Uses of Glucose</a:t>
            </a:r>
            <a:endParaRPr lang="en-GB" sz="1000" b="1" dirty="0">
              <a:latin typeface="Arial" panose="020B0604020202020204" pitchFamily="34" charset="0"/>
              <a:cs typeface="Arial" panose="020B0604020202020204" pitchFamily="34" charset="0"/>
            </a:endParaRPr>
          </a:p>
        </p:txBody>
      </p:sp>
      <p:sp>
        <p:nvSpPr>
          <p:cNvPr id="12" name="Round Same Side Corner Rectangle 11">
            <a:hlinkClick r:id="rId8" action="ppaction://hlinksldjump"/>
          </p:cNvPr>
          <p:cNvSpPr/>
          <p:nvPr userDrawn="1"/>
        </p:nvSpPr>
        <p:spPr>
          <a:xfrm>
            <a:off x="3799062" y="692696"/>
            <a:ext cx="8749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6.5 – Starch Testing</a:t>
            </a:r>
            <a:endParaRPr lang="en-GB" sz="1000" b="1" dirty="0">
              <a:latin typeface="Arial" panose="020B0604020202020204" pitchFamily="34" charset="0"/>
              <a:cs typeface="Arial" panose="020B0604020202020204" pitchFamily="34" charset="0"/>
            </a:endParaRPr>
          </a:p>
        </p:txBody>
      </p:sp>
      <p:sp>
        <p:nvSpPr>
          <p:cNvPr id="13" name="Round Same Side Corner Rectangle 12">
            <a:hlinkClick r:id="rId9" action="ppaction://hlinksldjump"/>
          </p:cNvPr>
          <p:cNvSpPr/>
          <p:nvPr userDrawn="1"/>
        </p:nvSpPr>
        <p:spPr>
          <a:xfrm>
            <a:off x="4725591" y="692696"/>
            <a:ext cx="8749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6.6</a:t>
            </a:r>
            <a:r>
              <a:rPr lang="en-GB" sz="1000" b="1" baseline="0" dirty="0" smtClean="0">
                <a:latin typeface="Arial" panose="020B0604020202020204" pitchFamily="34" charset="0"/>
                <a:cs typeface="Arial" panose="020B0604020202020204" pitchFamily="34" charset="0"/>
              </a:rPr>
              <a:t> – Limiting Factors</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slide" Target="slide6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slide" Target="slide63.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slide" Target="slide63.xml"/></Relationships>
</file>

<file path=ppt/slides/_rels/slide15.xml.rels><?xml version="1.0" encoding="UTF-8" standalone="yes"?>
<Relationships xmlns="http://schemas.openxmlformats.org/package/2006/relationships"><Relationship Id="rId3" Type="http://schemas.openxmlformats.org/officeDocument/2006/relationships/hyperlink" Target="Unit%2006/6.2%20-%20Photosynthesis.mp4"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slide" Target="slide63.xml"/></Relationships>
</file>

<file path=ppt/slides/_rels/slide16.xml.rels><?xml version="1.0" encoding="UTF-8" standalone="yes"?>
<Relationships xmlns="http://schemas.openxmlformats.org/package/2006/relationships"><Relationship Id="rId3" Type="http://schemas.openxmlformats.org/officeDocument/2006/relationships/hyperlink" Target="Unit%2006/6.2%20&#8211;%20Chlorophyll%20-%20Questions.docx"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Unit%2006/6.2%20-%20Chlorophyll.mp4"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1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hyperlink" Target="Unit%2006/6.3%20-%20Leaf%20Structure.mp4"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Unit%2006/activity_6.1.pdf"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hyperlink" Target="Unit%2006/6.3%20-%20Leaf%20Structure%20-%20Questions.docx"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8.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Unit%2006/6.3%20-%20Leaf%20Structure%202%20-%20Questions.doc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slide" Target="slide70.xml"/><Relationship Id="rId4" Type="http://schemas.openxmlformats.org/officeDocument/2006/relationships/hyperlink" Target="Unit%2006/6.4%20-%20Plant%20uses%20of%20Glucose.mp4"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32.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35.xml.rels><?xml version="1.0" encoding="UTF-8" standalone="yes"?>
<Relationships xmlns="http://schemas.openxmlformats.org/package/2006/relationships"><Relationship Id="rId3" Type="http://schemas.openxmlformats.org/officeDocument/2006/relationships/hyperlink" Target="Unit%2006/6.4%20-%20Use%20of%20Glucose%20-%20Questions.doc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hyperlink" Target="Unit%2006/6.2%20-%20Activity.docx"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Unit%2006/6.3%20-%20Activity.docx"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Unit%2006/6.4%20-%20Activity.doc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42.xml.rels><?xml version="1.0" encoding="UTF-8" standalone="yes"?>
<Relationships xmlns="http://schemas.openxmlformats.org/package/2006/relationships"><Relationship Id="rId3" Type="http://schemas.openxmlformats.org/officeDocument/2006/relationships/hyperlink" Target="Unit%2006/6.4%20-%20Activity.doc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hyperlink" Target="Unit%2006/activity_6.6.pdf"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hyperlink" Target="Unit%2006/6.8%20-%20Activity.docx" TargetMode="External"/><Relationship Id="rId5" Type="http://schemas.openxmlformats.org/officeDocument/2006/relationships/image" Target="../media/image15.png"/><Relationship Id="rId4" Type="http://schemas.openxmlformats.org/officeDocument/2006/relationships/hyperlink" Target="Unit%2006/activity_6.7.pdf"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Unit%2006/6.8%20-%20Activity.doc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Unit%2006/6.8%20-%20Activity.doc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hyperlink" Target="Unit%2006/6.6%20-%20Photosynthesis.mp4"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slide" Target="slide70.xml"/><Relationship Id="rId5" Type="http://schemas.openxmlformats.org/officeDocument/2006/relationships/image" Target="../media/image15.png"/><Relationship Id="rId4" Type="http://schemas.openxmlformats.org/officeDocument/2006/relationships/hyperlink" Target="Unit%2006/activity_6.9.pdf"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Unit%2006/activity_6.10.pdf"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hyperlink" Target="Unit%2006/6.6%20-%20Photosynthesis%20-%20Questions.docx" TargetMode="External"/><Relationship Id="rId4" Type="http://schemas.openxmlformats.org/officeDocument/2006/relationships/image" Target="../media/image15.png"/></Relationships>
</file>

<file path=ppt/slides/_rels/slide5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Unit%2006/6%20-%20End%20of%20Chapter%20Questions.docx"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Unit%2006/6%20-%20End%20of%20Chapter%20Questions.docx"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hyperlink" Target="Unit%2006/6%20-%20End%20of%20Chapter%20Questions.docx"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hyperlink" Target="Unit%2006/6%20-%20End%20of%20Chapter%20Questions.docx"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Unit%2006/6%20-%20End%20of%20Chapter%20Questions.docx"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Unit%2006/6%20-%20End%20of%20Chapter%20Questions.docx"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41.emf"/></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826276"/>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IE" sz="6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06 </a:t>
            </a:r>
            <a:r>
              <a:rPr lang="en-IE" sz="6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GB" sz="6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Plant </a:t>
            </a:r>
            <a:r>
              <a:rPr lang="en-GB" sz="6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Nutrition</a:t>
            </a:r>
            <a:endParaRPr lang="en-GB" sz="6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2017-19</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9" name="Picture 8" descr="111004 logo tbs rehab slogan and  hi def.jpg"/>
          <p:cNvPicPr/>
          <p:nvPr/>
        </p:nvPicPr>
        <p:blipFill>
          <a:blip r:embed="rId3" cstate="print">
            <a:extLst>
              <a:ext uri="{28A0092B-C50C-407E-A947-70E740481C1C}">
                <a14:useLocalDpi xmlns:a14="http://schemas.microsoft.com/office/drawing/2010/main"/>
              </a:ext>
            </a:extLst>
          </a:blip>
          <a:stretch>
            <a:fillRect/>
          </a:stretch>
        </p:blipFill>
        <p:spPr>
          <a:xfrm>
            <a:off x="179512" y="332656"/>
            <a:ext cx="2160240" cy="1564422"/>
          </a:xfrm>
          <a:prstGeom prst="rect">
            <a:avLst/>
          </a:prstGeom>
        </p:spPr>
      </p:pic>
      <p:pic>
        <p:nvPicPr>
          <p:cNvPr id="2050" name="Picture 2" descr="Image result for Plant nutrition"/>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563888" y="2060848"/>
            <a:ext cx="5472608" cy="31138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6 – Plant Nutrition</a:t>
            </a:r>
            <a:endParaRPr lang="en-US" sz="4000" dirty="0"/>
          </a:p>
        </p:txBody>
      </p:sp>
      <p:grpSp>
        <p:nvGrpSpPr>
          <p:cNvPr id="4" name="Group 3"/>
          <p:cNvGrpSpPr/>
          <p:nvPr/>
        </p:nvGrpSpPr>
        <p:grpSpPr>
          <a:xfrm>
            <a:off x="179512" y="1124744"/>
            <a:ext cx="8712967" cy="5464195"/>
            <a:chOff x="179512" y="6669360"/>
            <a:chExt cx="8712967" cy="5464195"/>
          </a:xfrm>
        </p:grpSpPr>
        <p:sp>
          <p:nvSpPr>
            <p:cNvPr id="5" name="Rectangle 4"/>
            <p:cNvSpPr/>
            <p:nvPr/>
          </p:nvSpPr>
          <p:spPr>
            <a:xfrm>
              <a:off x="179512" y="7101408"/>
              <a:ext cx="8712967" cy="5032147"/>
            </a:xfrm>
            <a:prstGeom prst="rect">
              <a:avLst/>
            </a:prstGeom>
            <a:solidFill>
              <a:schemeClr val="accent6">
                <a:lumMod val="20000"/>
                <a:lumOff val="80000"/>
              </a:schemeClr>
            </a:solidFill>
          </p:spPr>
          <p:txBody>
            <a:bodyPr wrap="square">
              <a:spAutoFit/>
            </a:bodyPr>
            <a:lstStyle/>
            <a:p>
              <a:pPr>
                <a:buClr>
                  <a:srgbClr val="C00000"/>
                </a:buClr>
                <a:buSzPct val="80000"/>
              </a:pPr>
              <a:r>
                <a:rPr lang="en-US" sz="2100" b="1" dirty="0" smtClean="0">
                  <a:latin typeface="Arial" panose="020B0604020202020204" pitchFamily="34" charset="0"/>
                  <a:cs typeface="Arial" panose="020B0604020202020204" pitchFamily="34" charset="0"/>
                </a:rPr>
                <a:t/>
              </a:r>
              <a:br>
                <a:rPr lang="en-US" sz="2100" b="1" dirty="0" smtClean="0">
                  <a:latin typeface="Arial" panose="020B0604020202020204" pitchFamily="34" charset="0"/>
                  <a:cs typeface="Arial" panose="020B0604020202020204" pitchFamily="34" charset="0"/>
                </a:rPr>
              </a:br>
              <a:r>
                <a:rPr lang="en-US" sz="3000" b="1" dirty="0" smtClean="0">
                  <a:latin typeface="Arial" panose="020B0604020202020204" pitchFamily="34" charset="0"/>
                  <a:cs typeface="Arial" panose="020B0604020202020204" pitchFamily="34" charset="0"/>
                </a:rPr>
                <a:t>You </a:t>
              </a:r>
              <a:r>
                <a:rPr lang="en-US" sz="3000" b="1" dirty="0">
                  <a:latin typeface="Arial" panose="020B0604020202020204" pitchFamily="34" charset="0"/>
                  <a:cs typeface="Arial" panose="020B0604020202020204" pitchFamily="34" charset="0"/>
                </a:rPr>
                <a:t>should know:</a:t>
              </a:r>
            </a:p>
            <a:p>
              <a:pPr marL="514350" indent="-514350">
                <a:buClr>
                  <a:srgbClr val="C00000"/>
                </a:buClr>
                <a:buSzPct val="80000"/>
                <a:buFont typeface="Wingdings" panose="05000000000000000000" pitchFamily="2" charset="2"/>
                <a:buChar char="v"/>
              </a:pPr>
              <a:r>
                <a:rPr lang="en-US" sz="3000" dirty="0">
                  <a:latin typeface="Arial" panose="020B0604020202020204" pitchFamily="34" charset="0"/>
                  <a:cs typeface="Arial" panose="020B0604020202020204" pitchFamily="34" charset="0"/>
                </a:rPr>
                <a:t>how plants make carbohydrates by photosynthesis </a:t>
              </a:r>
              <a:endParaRPr lang="en-US" sz="3000" dirty="0" smtClean="0">
                <a:latin typeface="Arial" panose="020B0604020202020204" pitchFamily="34" charset="0"/>
                <a:cs typeface="Arial" panose="020B0604020202020204" pitchFamily="34" charset="0"/>
              </a:endParaRPr>
            </a:p>
            <a:p>
              <a:pPr marL="514350" indent="-514350">
                <a:buClr>
                  <a:srgbClr val="C00000"/>
                </a:buClr>
                <a:buSzPct val="80000"/>
                <a:buFont typeface="Wingdings" panose="05000000000000000000" pitchFamily="2" charset="2"/>
                <a:buChar char="v"/>
              </a:pPr>
              <a:r>
                <a:rPr lang="en-US" sz="3000" dirty="0" smtClean="0">
                  <a:latin typeface="Arial" panose="020B0604020202020204" pitchFamily="34" charset="0"/>
                  <a:cs typeface="Arial" panose="020B0604020202020204" pitchFamily="34" charset="0"/>
                </a:rPr>
                <a:t>the </a:t>
              </a:r>
              <a:r>
                <a:rPr lang="en-US" sz="3000" dirty="0">
                  <a:latin typeface="Arial" panose="020B0604020202020204" pitchFamily="34" charset="0"/>
                  <a:cs typeface="Arial" panose="020B0604020202020204" pitchFamily="34" charset="0"/>
                </a:rPr>
                <a:t>structure of leaves</a:t>
              </a:r>
            </a:p>
            <a:p>
              <a:pPr marL="514350" indent="-514350">
                <a:buClr>
                  <a:srgbClr val="C00000"/>
                </a:buClr>
                <a:buSzPct val="80000"/>
                <a:buFont typeface="Wingdings" panose="05000000000000000000" pitchFamily="2" charset="2"/>
                <a:buChar char="v"/>
              </a:pPr>
              <a:r>
                <a:rPr lang="en-US" sz="3000" dirty="0">
                  <a:latin typeface="Arial" panose="020B0604020202020204" pitchFamily="34" charset="0"/>
                  <a:cs typeface="Arial" panose="020B0604020202020204" pitchFamily="34" charset="0"/>
                </a:rPr>
                <a:t>how plants use the glucose they produce in photosynthesis </a:t>
              </a:r>
              <a:endParaRPr lang="en-US" sz="3000" dirty="0" smtClean="0">
                <a:latin typeface="Arial" panose="020B0604020202020204" pitchFamily="34" charset="0"/>
                <a:cs typeface="Arial" panose="020B0604020202020204" pitchFamily="34" charset="0"/>
              </a:endParaRPr>
            </a:p>
            <a:p>
              <a:pPr marL="514350" indent="-514350">
                <a:buClr>
                  <a:srgbClr val="C00000"/>
                </a:buClr>
                <a:buSzPct val="80000"/>
                <a:buFont typeface="Wingdings" panose="05000000000000000000" pitchFamily="2" charset="2"/>
                <a:buChar char="v"/>
              </a:pPr>
              <a:r>
                <a:rPr lang="en-US" sz="3000" dirty="0" smtClean="0">
                  <a:latin typeface="Arial" panose="020B0604020202020204" pitchFamily="34" charset="0"/>
                  <a:cs typeface="Arial" panose="020B0604020202020204" pitchFamily="34" charset="0"/>
                </a:rPr>
                <a:t>how </a:t>
              </a:r>
              <a:r>
                <a:rPr lang="en-US" sz="3000" dirty="0">
                  <a:latin typeface="Arial" panose="020B0604020202020204" pitchFamily="34" charset="0"/>
                  <a:cs typeface="Arial" panose="020B0604020202020204" pitchFamily="34" charset="0"/>
                </a:rPr>
                <a:t>to carry out investigations into photosynthesis </a:t>
              </a:r>
              <a:endParaRPr lang="en-US" sz="3000" dirty="0" smtClean="0">
                <a:latin typeface="Arial" panose="020B0604020202020204" pitchFamily="34" charset="0"/>
                <a:cs typeface="Arial" panose="020B0604020202020204" pitchFamily="34" charset="0"/>
              </a:endParaRPr>
            </a:p>
            <a:p>
              <a:pPr marL="514350" indent="-514350">
                <a:buClr>
                  <a:srgbClr val="C00000"/>
                </a:buClr>
                <a:buSzPct val="80000"/>
                <a:buFont typeface="Wingdings" panose="05000000000000000000" pitchFamily="2" charset="2"/>
                <a:buChar char="v"/>
              </a:pPr>
              <a:r>
                <a:rPr lang="en-US" sz="3000" dirty="0" smtClean="0">
                  <a:latin typeface="Arial" panose="020B0604020202020204" pitchFamily="34" charset="0"/>
                  <a:cs typeface="Arial" panose="020B0604020202020204" pitchFamily="34" charset="0"/>
                </a:rPr>
                <a:t>the </a:t>
              </a:r>
              <a:r>
                <a:rPr lang="en-US" sz="3000" dirty="0">
                  <a:latin typeface="Arial" panose="020B0604020202020204" pitchFamily="34" charset="0"/>
                  <a:cs typeface="Arial" panose="020B0604020202020204" pitchFamily="34" charset="0"/>
                </a:rPr>
                <a:t>factors that affect the rate of photosynthesis </a:t>
              </a:r>
              <a:endParaRPr lang="en-US" sz="3000" dirty="0" smtClean="0">
                <a:latin typeface="Arial" panose="020B0604020202020204" pitchFamily="34" charset="0"/>
                <a:cs typeface="Arial" panose="020B0604020202020204" pitchFamily="34" charset="0"/>
              </a:endParaRPr>
            </a:p>
            <a:p>
              <a:pPr marL="514350" indent="-514350">
                <a:buClr>
                  <a:srgbClr val="C00000"/>
                </a:buClr>
                <a:buSzPct val="80000"/>
                <a:buFont typeface="Wingdings" panose="05000000000000000000" pitchFamily="2" charset="2"/>
                <a:buChar char="v"/>
              </a:pPr>
              <a:r>
                <a:rPr lang="en-US" sz="3000" dirty="0" smtClean="0">
                  <a:latin typeface="Arial" panose="020B0604020202020204" pitchFamily="34" charset="0"/>
                  <a:cs typeface="Arial" panose="020B0604020202020204" pitchFamily="34" charset="0"/>
                </a:rPr>
                <a:t>why </a:t>
              </a:r>
              <a:r>
                <a:rPr lang="en-US" sz="3000" dirty="0">
                  <a:latin typeface="Arial" panose="020B0604020202020204" pitchFamily="34" charset="0"/>
                  <a:cs typeface="Arial" panose="020B0604020202020204" pitchFamily="34" charset="0"/>
                </a:rPr>
                <a:t>plants need nitrate and magnesium ions.</a:t>
              </a:r>
              <a:endParaRPr lang="en-US" sz="3000" dirty="0">
                <a:latin typeface="Arial" panose="020B0604020202020204" pitchFamily="34" charset="0"/>
                <a:cs typeface="Arial" panose="020B0604020202020204" pitchFamily="34" charset="0"/>
              </a:endParaRPr>
            </a:p>
          </p:txBody>
        </p:sp>
        <p:sp>
          <p:nvSpPr>
            <p:cNvPr id="6"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a:solidFill>
                    <a:srgbClr val="C00000"/>
                  </a:solidFill>
                  <a:latin typeface="Arial" panose="020B0604020202020204" pitchFamily="34" charset="0"/>
                  <a:cs typeface="Arial" panose="020B0604020202020204" pitchFamily="34" charset="0"/>
                </a:rPr>
                <a:t>In this chapter, you will find out about:</a:t>
              </a:r>
              <a:endParaRPr lang="en-US" sz="2800" b="1" dirty="0">
                <a:solidFill>
                  <a:srgbClr val="C00000"/>
                </a:solidFill>
                <a:latin typeface="Arial" panose="020B0604020202020204" pitchFamily="34" charset="0"/>
                <a:cs typeface="Arial" panose="020B0604020202020204" pitchFamily="34" charset="0"/>
              </a:endParaRPr>
            </a:p>
          </p:txBody>
        </p:sp>
      </p:grpSp>
      <p:sp>
        <p:nvSpPr>
          <p:cNvPr id="7" name="Round Same Side Corner Rectangle 6">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58</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9834653"/>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6 – Plant Nutrition</a:t>
            </a:r>
            <a:endParaRPr lang="en-US" sz="4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58</a:t>
            </a:r>
            <a:endParaRPr lang="en-GB" sz="1000" b="1" dirty="0">
              <a:latin typeface="Arial" panose="020B0604020202020204" pitchFamily="34" charset="0"/>
              <a:cs typeface="Arial" panose="020B0604020202020204" pitchFamily="34" charset="0"/>
            </a:endParaRPr>
          </a:p>
        </p:txBody>
      </p:sp>
      <p:sp>
        <p:nvSpPr>
          <p:cNvPr id="2" name="Rounded Rectangle 1"/>
          <p:cNvSpPr/>
          <p:nvPr/>
        </p:nvSpPr>
        <p:spPr>
          <a:xfrm>
            <a:off x="179512" y="1106704"/>
            <a:ext cx="8727370" cy="5562656"/>
          </a:xfrm>
          <a:prstGeom prst="roundRect">
            <a:avLst>
              <a:gd name="adj" fmla="val 2626"/>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Arial" panose="020B0604020202020204" pitchFamily="34" charset="0"/>
                <a:cs typeface="Arial" panose="020B0604020202020204" pitchFamily="34" charset="0"/>
              </a:rPr>
              <a:t>Using </a:t>
            </a:r>
            <a:r>
              <a:rPr lang="en-US" sz="1400" b="1" dirty="0">
                <a:solidFill>
                  <a:schemeClr val="tx1"/>
                </a:solidFill>
                <a:latin typeface="Arial" panose="020B0604020202020204" pitchFamily="34" charset="0"/>
                <a:cs typeface="Arial" panose="020B0604020202020204" pitchFamily="34" charset="0"/>
              </a:rPr>
              <a:t>solar energy to make fuels</a:t>
            </a:r>
            <a:endParaRPr lang="en-US" sz="1400" dirty="0">
              <a:solidFill>
                <a:schemeClr val="tx1"/>
              </a:solidFill>
              <a:latin typeface="Arial" panose="020B0604020202020204" pitchFamily="34" charset="0"/>
              <a:cs typeface="Arial" panose="020B0604020202020204" pitchFamily="34" charset="0"/>
            </a:endParaRPr>
          </a:p>
          <a:p>
            <a:r>
              <a:rPr lang="en-US" sz="1400" dirty="0">
                <a:solidFill>
                  <a:schemeClr val="tx1"/>
                </a:solidFill>
                <a:latin typeface="Arial" panose="020B0604020202020204" pitchFamily="34" charset="0"/>
                <a:cs typeface="Arial" panose="020B0604020202020204" pitchFamily="34" charset="0"/>
              </a:rPr>
              <a:t>As the human population continues to grow, we are using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more </a:t>
            </a:r>
            <a:r>
              <a:rPr lang="en-US" sz="1400" dirty="0">
                <a:solidFill>
                  <a:schemeClr val="tx1"/>
                </a:solidFill>
                <a:latin typeface="Arial" panose="020B0604020202020204" pitchFamily="34" charset="0"/>
                <a:cs typeface="Arial" panose="020B0604020202020204" pitchFamily="34" charset="0"/>
              </a:rPr>
              <a:t>and more fuel to provide energy for our homes,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industries </a:t>
            </a:r>
            <a:r>
              <a:rPr lang="en-US" sz="1400" dirty="0">
                <a:solidFill>
                  <a:schemeClr val="tx1"/>
                </a:solidFill>
                <a:latin typeface="Arial" panose="020B0604020202020204" pitchFamily="34" charset="0"/>
                <a:cs typeface="Arial" panose="020B0604020202020204" pitchFamily="34" charset="0"/>
              </a:rPr>
              <a:t>and vehicles. A lot of this energy comes from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burning </a:t>
            </a:r>
            <a:r>
              <a:rPr lang="en-US" sz="1400" dirty="0">
                <a:solidFill>
                  <a:schemeClr val="tx1"/>
                </a:solidFill>
                <a:latin typeface="Arial" panose="020B0604020202020204" pitchFamily="34" charset="0"/>
                <a:cs typeface="Arial" panose="020B0604020202020204" pitchFamily="34" charset="0"/>
              </a:rPr>
              <a:t>fossil fuels, which produces carbon dioxide. The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quantity </a:t>
            </a:r>
            <a:r>
              <a:rPr lang="en-US" sz="1400" dirty="0">
                <a:solidFill>
                  <a:schemeClr val="tx1"/>
                </a:solidFill>
                <a:latin typeface="Arial" panose="020B0604020202020204" pitchFamily="34" charset="0"/>
                <a:cs typeface="Arial" panose="020B0604020202020204" pitchFamily="34" charset="0"/>
              </a:rPr>
              <a:t>of carbon </a:t>
            </a:r>
            <a:r>
              <a:rPr lang="en-US" sz="1400" dirty="0" smtClean="0">
                <a:solidFill>
                  <a:schemeClr val="tx1"/>
                </a:solidFill>
                <a:latin typeface="Arial" panose="020B0604020202020204" pitchFamily="34" charset="0"/>
                <a:cs typeface="Arial" panose="020B0604020202020204" pitchFamily="34" charset="0"/>
              </a:rPr>
              <a:t>dioxide in </a:t>
            </a:r>
            <a:r>
              <a:rPr lang="en-US" sz="1400" dirty="0">
                <a:solidFill>
                  <a:schemeClr val="tx1"/>
                </a:solidFill>
                <a:latin typeface="Arial" panose="020B0604020202020204" pitchFamily="34" charset="0"/>
                <a:cs typeface="Arial" panose="020B0604020202020204" pitchFamily="34" charset="0"/>
              </a:rPr>
              <a:t>the atmosphere is increasing,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contributing </a:t>
            </a:r>
            <a:r>
              <a:rPr lang="en-US" sz="1400" dirty="0">
                <a:solidFill>
                  <a:schemeClr val="tx1"/>
                </a:solidFill>
                <a:latin typeface="Arial" panose="020B0604020202020204" pitchFamily="34" charset="0"/>
                <a:cs typeface="Arial" panose="020B0604020202020204" pitchFamily="34" charset="0"/>
              </a:rPr>
              <a:t>to global warming. We need to find alternative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ways </a:t>
            </a:r>
            <a:r>
              <a:rPr lang="en-US" sz="1400" dirty="0">
                <a:solidFill>
                  <a:schemeClr val="tx1"/>
                </a:solidFill>
                <a:latin typeface="Arial" panose="020B0604020202020204" pitchFamily="34" charset="0"/>
                <a:cs typeface="Arial" panose="020B0604020202020204" pitchFamily="34" charset="0"/>
              </a:rPr>
              <a:t>of providing energy.</a:t>
            </a:r>
          </a:p>
          <a:p>
            <a:r>
              <a:rPr lang="en-US" sz="1400" dirty="0">
                <a:solidFill>
                  <a:schemeClr val="tx1"/>
                </a:solidFill>
                <a:latin typeface="Arial" panose="020B0604020202020204" pitchFamily="34" charset="0"/>
                <a:cs typeface="Arial" panose="020B0604020202020204" pitchFamily="34" charset="0"/>
              </a:rPr>
              <a:t>Can we take a lesson from plants? Plants use energy from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sunlight </a:t>
            </a:r>
            <a:r>
              <a:rPr lang="en-US" sz="1400" dirty="0">
                <a:solidFill>
                  <a:schemeClr val="tx1"/>
                </a:solidFill>
                <a:latin typeface="Arial" panose="020B0604020202020204" pitchFamily="34" charset="0"/>
                <a:cs typeface="Arial" panose="020B0604020202020204" pitchFamily="34" charset="0"/>
              </a:rPr>
              <a:t>to make food that fuels their bodies. They actually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use </a:t>
            </a:r>
            <a:r>
              <a:rPr lang="en-US" sz="1400" dirty="0">
                <a:solidFill>
                  <a:schemeClr val="tx1"/>
                </a:solidFill>
                <a:latin typeface="Arial" panose="020B0604020202020204" pitchFamily="34" charset="0"/>
                <a:cs typeface="Arial" panose="020B0604020202020204" pitchFamily="34" charset="0"/>
              </a:rPr>
              <a:t>up carbon dioxide in this process. Already, in many parts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of </a:t>
            </a:r>
            <a:r>
              <a:rPr lang="en-US" sz="1400" dirty="0">
                <a:solidFill>
                  <a:schemeClr val="tx1"/>
                </a:solidFill>
                <a:latin typeface="Arial" panose="020B0604020202020204" pitchFamily="34" charset="0"/>
                <a:cs typeface="Arial" panose="020B0604020202020204" pitchFamily="34" charset="0"/>
              </a:rPr>
              <a:t>the world, plants are being grown not to provide us with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food</a:t>
            </a:r>
            <a:r>
              <a:rPr lang="en-US" sz="1400" dirty="0">
                <a:solidFill>
                  <a:schemeClr val="tx1"/>
                </a:solidFill>
                <a:latin typeface="Arial" panose="020B0604020202020204" pitchFamily="34" charset="0"/>
                <a:cs typeface="Arial" panose="020B0604020202020204" pitchFamily="34" charset="0"/>
              </a:rPr>
              <a:t>, but to provide us with fuel that can be burnt to produce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electricity</a:t>
            </a:r>
            <a:r>
              <a:rPr lang="en-US" sz="1400" dirty="0">
                <a:solidFill>
                  <a:schemeClr val="tx1"/>
                </a:solidFill>
                <a:latin typeface="Arial" panose="020B0604020202020204" pitchFamily="34" charset="0"/>
                <a:cs typeface="Arial" panose="020B0604020202020204" pitchFamily="34" charset="0"/>
              </a:rPr>
              <a:t>, or to move vehicles. But this takes up a large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amount </a:t>
            </a:r>
            <a:r>
              <a:rPr lang="en-US" sz="1400" dirty="0">
                <a:solidFill>
                  <a:schemeClr val="tx1"/>
                </a:solidFill>
                <a:latin typeface="Arial" panose="020B0604020202020204" pitchFamily="34" charset="0"/>
                <a:cs typeface="Arial" panose="020B0604020202020204" pitchFamily="34" charset="0"/>
              </a:rPr>
              <a:t>of land that may be needed to grow food crops, or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that </a:t>
            </a:r>
            <a:r>
              <a:rPr lang="en-US" sz="1400" dirty="0">
                <a:solidFill>
                  <a:schemeClr val="tx1"/>
                </a:solidFill>
                <a:latin typeface="Arial" panose="020B0604020202020204" pitchFamily="34" charset="0"/>
                <a:cs typeface="Arial" panose="020B0604020202020204" pitchFamily="34" charset="0"/>
              </a:rPr>
              <a:t>would be better left as natural forests or other habitats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for </a:t>
            </a:r>
            <a:r>
              <a:rPr lang="en-US" sz="1400" dirty="0">
                <a:solidFill>
                  <a:schemeClr val="tx1"/>
                </a:solidFill>
                <a:latin typeface="Arial" panose="020B0604020202020204" pitchFamily="34" charset="0"/>
                <a:cs typeface="Arial" panose="020B0604020202020204" pitchFamily="34" charset="0"/>
              </a:rPr>
              <a:t>wildlife.</a:t>
            </a:r>
          </a:p>
          <a:p>
            <a:r>
              <a:rPr lang="en-US" sz="1400" dirty="0">
                <a:solidFill>
                  <a:schemeClr val="tx1"/>
                </a:solidFill>
                <a:latin typeface="Arial" panose="020B0604020202020204" pitchFamily="34" charset="0"/>
                <a:cs typeface="Arial" panose="020B0604020202020204" pitchFamily="34" charset="0"/>
              </a:rPr>
              <a:t>So scientists are looking into ways in which we might use a kind of ‘artificial photosynthesis’ to make hydrogen, which can be used as a fuel (Figure 6.1).</a:t>
            </a:r>
          </a:p>
          <a:p>
            <a:r>
              <a:rPr lang="en-US" sz="1400" dirty="0">
                <a:solidFill>
                  <a:schemeClr val="tx1"/>
                </a:solidFill>
                <a:latin typeface="Arial" panose="020B0604020202020204" pitchFamily="34" charset="0"/>
                <a:cs typeface="Arial" panose="020B0604020202020204" pitchFamily="34" charset="0"/>
              </a:rPr>
              <a:t>Plants have an amazing substance called chlorophyll, which captures energy from sunlight and helps to transfer this energy into carbohydrates. Research into artificial photosynthesis is exploring potential substances that might be able to perform the same role, particularly semi-conductors like tungsten </a:t>
            </a:r>
            <a:r>
              <a:rPr lang="en-US" sz="1400" dirty="0" err="1">
                <a:solidFill>
                  <a:schemeClr val="tx1"/>
                </a:solidFill>
                <a:latin typeface="Arial" panose="020B0604020202020204" pitchFamily="34" charset="0"/>
                <a:cs typeface="Arial" panose="020B0604020202020204" pitchFamily="34" charset="0"/>
              </a:rPr>
              <a:t>diselenide</a:t>
            </a:r>
            <a:r>
              <a:rPr lang="en-US" sz="1400" dirty="0">
                <a:solidFill>
                  <a:schemeClr val="tx1"/>
                </a:solidFill>
                <a:latin typeface="Arial" panose="020B0604020202020204" pitchFamily="34" charset="0"/>
                <a:cs typeface="Arial" panose="020B0604020202020204" pitchFamily="34" charset="0"/>
              </a:rPr>
              <a:t> or silicon. The process would use light, water and carbon dioxide - just like plants do. However, instead of producing carbohydrates, we could use artificial photosynthesis to produce hydrogen from water. Hydrogen is a good fuel because it produces only water and not carbon dioxide when it is burnt.</a:t>
            </a:r>
            <a:endParaRPr lang="en-US" sz="1400" dirty="0">
              <a:solidFill>
                <a:schemeClr val="tx1"/>
              </a:solidFill>
              <a:latin typeface="Arial" panose="020B0604020202020204" pitchFamily="34" charset="0"/>
              <a:cs typeface="Arial" panose="020B0604020202020204" pitchFamily="34" charset="0"/>
            </a:endParaRPr>
          </a:p>
        </p:txBody>
      </p:sp>
      <p:sp>
        <p:nvSpPr>
          <p:cNvPr id="3" name="Rectangle 2"/>
          <p:cNvSpPr/>
          <p:nvPr/>
        </p:nvSpPr>
        <p:spPr>
          <a:xfrm>
            <a:off x="5292080" y="4077072"/>
            <a:ext cx="3600400" cy="738664"/>
          </a:xfrm>
          <a:prstGeom prst="rect">
            <a:avLst/>
          </a:prstGeom>
        </p:spPr>
        <p:txBody>
          <a:bodyPr wrap="square">
            <a:spAutoFit/>
          </a:bodyPr>
          <a:lstStyle/>
          <a:p>
            <a:pPr indent="285750">
              <a:buClr>
                <a:srgbClr val="C00000"/>
              </a:buClr>
              <a:buSzPct val="80000"/>
              <a:buFont typeface="Arial" panose="020B0604020202020204" pitchFamily="34" charset="0"/>
              <a:buChar char="▲"/>
            </a:pPr>
            <a:r>
              <a:rPr lang="en-US" sz="1400" b="1" dirty="0"/>
              <a:t>Figure 6.1 </a:t>
            </a:r>
            <a:r>
              <a:rPr lang="en-US" sz="1400" b="1" dirty="0" smtClean="0"/>
              <a:t>- </a:t>
            </a:r>
            <a:r>
              <a:rPr lang="en-US" sz="1400" dirty="0" smtClean="0"/>
              <a:t>Research </a:t>
            </a:r>
            <a:r>
              <a:rPr lang="en-US" sz="1400" dirty="0"/>
              <a:t>is being carried out into ways of using solar energy to make hydrogen.</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l="5155" r="14384" b="39285"/>
          <a:stretch/>
        </p:blipFill>
        <p:spPr>
          <a:xfrm>
            <a:off x="5406194" y="1223286"/>
            <a:ext cx="3372172" cy="2853786"/>
          </a:xfrm>
          <a:prstGeom prst="rect">
            <a:avLst/>
          </a:prstGeom>
        </p:spPr>
      </p:pic>
    </p:spTree>
    <p:extLst>
      <p:ext uri="{BB962C8B-B14F-4D97-AF65-F5344CB8AC3E}">
        <p14:creationId xmlns:p14="http://schemas.microsoft.com/office/powerpoint/2010/main" val="634846695"/>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6.1 – Types of Nutrition</a:t>
            </a:r>
            <a:endParaRPr lang="en-US" sz="4000" dirty="0"/>
          </a:p>
        </p:txBody>
      </p:sp>
      <p:sp>
        <p:nvSpPr>
          <p:cNvPr id="34" name="Rectangle 33"/>
          <p:cNvSpPr/>
          <p:nvPr/>
        </p:nvSpPr>
        <p:spPr>
          <a:xfrm>
            <a:off x="179512" y="1124744"/>
            <a:ext cx="8712968" cy="2862322"/>
          </a:xfrm>
          <a:prstGeom prst="rect">
            <a:avLst/>
          </a:prstGeom>
        </p:spPr>
        <p:txBody>
          <a:bodyPr wrap="square">
            <a:spAutoFit/>
          </a:bodyPr>
          <a:lstStyle/>
          <a:p>
            <a:pPr>
              <a:buClr>
                <a:srgbClr val="0070C0"/>
              </a:buClr>
              <a:buSzPct val="80000"/>
            </a:pPr>
            <a:r>
              <a:rPr lang="en-US" sz="2000" b="1" dirty="0" smtClean="0">
                <a:solidFill>
                  <a:srgbClr val="C00000"/>
                </a:solidFill>
              </a:rPr>
              <a:t>Types of Nutrition</a:t>
            </a:r>
            <a:endParaRPr lang="en-US" sz="2000" b="1" dirty="0" smtClean="0">
              <a:solidFill>
                <a:srgbClr val="C00000"/>
              </a:solidFill>
            </a:endParaRPr>
          </a:p>
          <a:p>
            <a:pPr marL="355600" indent="-355600">
              <a:buClr>
                <a:srgbClr val="0070C0"/>
              </a:buClr>
              <a:buSzPct val="80000"/>
              <a:buFont typeface="Wingdings 3" panose="05040102010807070707" pitchFamily="18" charset="2"/>
              <a:buChar char=""/>
            </a:pPr>
            <a:r>
              <a:rPr lang="en-US" sz="2000" dirty="0"/>
              <a:t>All living organisms need to take many different substances into their bodies. Some of these may be used to make new parts, or repair old parts. Others may be used to </a:t>
            </a:r>
            <a:r>
              <a:rPr lang="en-US" sz="2000" dirty="0" smtClean="0"/>
              <a:t>release energy</a:t>
            </a:r>
            <a:r>
              <a:rPr lang="en-US" sz="2000" dirty="0"/>
              <a:t>. Taking in useful substances is called feeding, or </a:t>
            </a:r>
            <a:r>
              <a:rPr lang="en-US" sz="2000" b="1" dirty="0" smtClean="0">
                <a:solidFill>
                  <a:srgbClr val="FF0000"/>
                </a:solidFill>
              </a:rPr>
              <a:t>nutrition</a:t>
            </a:r>
            <a:r>
              <a:rPr lang="en-US" sz="2000" dirty="0"/>
              <a:t>.</a:t>
            </a:r>
          </a:p>
          <a:p>
            <a:pPr marL="355600" indent="-355600">
              <a:buClr>
                <a:srgbClr val="0070C0"/>
              </a:buClr>
              <a:buSzPct val="80000"/>
              <a:buFont typeface="Wingdings 3" panose="05040102010807070707" pitchFamily="18" charset="2"/>
              <a:buChar char=""/>
            </a:pPr>
            <a:r>
              <a:rPr lang="en-US" sz="2000" dirty="0"/>
              <a:t>Animals and fungi cannot make their own food. They feed on organic substances that have originally been made by plants. Some animals eat other animals, but all the substances passing from one animal to another were first made by plants. Animal nutrition is described in Chapter 7</a:t>
            </a:r>
            <a:r>
              <a:rPr lang="en-US" sz="2000" dirty="0" smtClean="0"/>
              <a:t>.</a:t>
            </a:r>
            <a:endParaRPr lang="en-US" sz="2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59</a:t>
            </a:r>
            <a:endParaRPr lang="en-GB" sz="1000" b="1" dirty="0">
              <a:latin typeface="Arial" panose="020B0604020202020204" pitchFamily="34" charset="0"/>
              <a:cs typeface="Arial" panose="020B0604020202020204" pitchFamily="34" charset="0"/>
            </a:endParaRPr>
          </a:p>
        </p:txBody>
      </p:sp>
      <p:pic>
        <p:nvPicPr>
          <p:cNvPr id="6146" name="Picture 2" descr="Image result for types of nutrition"/>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148064" y="4042086"/>
            <a:ext cx="3733750" cy="262727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3861048"/>
            <a:ext cx="4968552" cy="2862322"/>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b="1" dirty="0">
                <a:solidFill>
                  <a:srgbClr val="FF0000"/>
                </a:solidFill>
              </a:rPr>
              <a:t>Green plants </a:t>
            </a:r>
            <a:r>
              <a:rPr lang="en-US" sz="2000" dirty="0"/>
              <a:t>make their own food. They use simple inorganic substances - carbon dioxide, water and minerals - from the air and soil. Plants build these substances into complex materials, making all the carbohydrates, lipids, proteins and vitamins that they need. Substances made by living things are said to be organic.</a:t>
            </a:r>
          </a:p>
        </p:txBody>
      </p:sp>
      <p:sp>
        <p:nvSpPr>
          <p:cNvPr id="7" name="TextBox 6">
            <a:hlinkClick r:id="rId4" action="ppaction://hlinksldjump"/>
          </p:cNvPr>
          <p:cNvSpPr txBox="1"/>
          <p:nvPr/>
        </p:nvSpPr>
        <p:spPr>
          <a:xfrm>
            <a:off x="8300524" y="198884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60926192"/>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6.2 – Photosynthesis</a:t>
            </a:r>
            <a:endParaRPr lang="en-US" sz="4000" dirty="0"/>
          </a:p>
        </p:txBody>
      </p:sp>
      <p:sp>
        <p:nvSpPr>
          <p:cNvPr id="34" name="Rectangle 33"/>
          <p:cNvSpPr/>
          <p:nvPr/>
        </p:nvSpPr>
        <p:spPr>
          <a:xfrm>
            <a:off x="179512" y="1124744"/>
            <a:ext cx="8712968" cy="3097771"/>
          </a:xfrm>
          <a:prstGeom prst="rect">
            <a:avLst/>
          </a:prstGeom>
        </p:spPr>
        <p:txBody>
          <a:bodyPr wrap="square">
            <a:spAutoFit/>
          </a:bodyPr>
          <a:lstStyle/>
          <a:p>
            <a:pPr>
              <a:buClr>
                <a:srgbClr val="0070C0"/>
              </a:buClr>
              <a:buSzPct val="80000"/>
            </a:pPr>
            <a:r>
              <a:rPr lang="en-US" sz="2170" b="1" dirty="0" smtClean="0">
                <a:solidFill>
                  <a:srgbClr val="C00000"/>
                </a:solidFill>
              </a:rPr>
              <a:t>Photosynthesis</a:t>
            </a:r>
            <a:endParaRPr lang="en-US" sz="2170" b="1" dirty="0">
              <a:solidFill>
                <a:srgbClr val="C00000"/>
              </a:solidFill>
            </a:endParaRPr>
          </a:p>
          <a:p>
            <a:pPr marL="355600" indent="-355600">
              <a:buClr>
                <a:srgbClr val="0070C0"/>
              </a:buClr>
              <a:buSzPct val="80000"/>
              <a:buFont typeface="Wingdings 3" panose="05040102010807070707" pitchFamily="18" charset="2"/>
              <a:buChar char=""/>
            </a:pPr>
            <a:r>
              <a:rPr lang="en-US" sz="2170" dirty="0"/>
              <a:t>Green plants make the carbohydrate glucose from carbon dioxide and water. At the same time, oxygen is produced.</a:t>
            </a:r>
          </a:p>
          <a:p>
            <a:pPr marL="355600" indent="-355600">
              <a:buClr>
                <a:srgbClr val="0070C0"/>
              </a:buClr>
              <a:buSzPct val="80000"/>
              <a:buFont typeface="Wingdings 3" panose="05040102010807070707" pitchFamily="18" charset="2"/>
              <a:buChar char=""/>
            </a:pPr>
            <a:r>
              <a:rPr lang="en-US" sz="2170" dirty="0"/>
              <a:t>If you just mix carbon dioxide and water together, they will not make glucose. They have to be given energy before they will combine. Green plants use the energy of sunlight for this. The reaction is therefore called photosynthesis (‘photo’ means light, and 'synthesis’ means </a:t>
            </a:r>
            <a:r>
              <a:rPr lang="en-US" sz="2170" dirty="0" smtClean="0"/>
              <a:t/>
            </a:r>
            <a:br>
              <a:rPr lang="en-US" sz="2170" dirty="0" smtClean="0"/>
            </a:br>
            <a:r>
              <a:rPr lang="en-US" sz="2170" dirty="0" smtClean="0"/>
              <a:t>manufacture</a:t>
            </a:r>
            <a:r>
              <a:rPr lang="en-US" sz="2170" dirty="0"/>
              <a:t>).</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59</a:t>
            </a:r>
            <a:endParaRPr lang="en-GB" sz="1000" b="1" dirty="0">
              <a:latin typeface="Arial" panose="020B0604020202020204" pitchFamily="34" charset="0"/>
              <a:cs typeface="Arial" panose="020B0604020202020204" pitchFamily="34" charset="0"/>
            </a:endParaRPr>
          </a:p>
        </p:txBody>
      </p:sp>
      <p:sp>
        <p:nvSpPr>
          <p:cNvPr id="7" name="Round Same Side Corner Rectangle 6"/>
          <p:cNvSpPr/>
          <p:nvPr/>
        </p:nvSpPr>
        <p:spPr>
          <a:xfrm>
            <a:off x="179512" y="4213092"/>
            <a:ext cx="2232248" cy="450204"/>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b="1" dirty="0" smtClean="0">
                <a:solidFill>
                  <a:schemeClr val="tx1"/>
                </a:solidFill>
                <a:latin typeface="Arial" panose="020B0604020202020204" pitchFamily="34" charset="0"/>
                <a:cs typeface="Arial" panose="020B0604020202020204" pitchFamily="34" charset="0"/>
              </a:rPr>
              <a:t>Key Definition</a:t>
            </a:r>
            <a:endParaRPr lang="en-GB" sz="2200" b="1" dirty="0">
              <a:solidFill>
                <a:schemeClr val="tx1"/>
              </a:solidFill>
              <a:latin typeface="Arial" panose="020B0604020202020204" pitchFamily="34" charset="0"/>
              <a:cs typeface="Arial" panose="020B0604020202020204" pitchFamily="34" charset="0"/>
            </a:endParaRPr>
          </a:p>
        </p:txBody>
      </p:sp>
      <p:sp>
        <p:nvSpPr>
          <p:cNvPr id="8" name="Round Same Side Corner Rectangle 7"/>
          <p:cNvSpPr/>
          <p:nvPr/>
        </p:nvSpPr>
        <p:spPr>
          <a:xfrm flipV="1">
            <a:off x="179512" y="4696408"/>
            <a:ext cx="4104456" cy="1900943"/>
          </a:xfrm>
          <a:prstGeom prst="round2Same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p:cNvSpPr txBox="1"/>
          <p:nvPr/>
        </p:nvSpPr>
        <p:spPr>
          <a:xfrm>
            <a:off x="251519" y="4735304"/>
            <a:ext cx="4032449" cy="1862048"/>
          </a:xfrm>
          <a:prstGeom prst="rect">
            <a:avLst/>
          </a:prstGeom>
          <a:noFill/>
        </p:spPr>
        <p:txBody>
          <a:bodyPr wrap="square" rtlCol="0">
            <a:spAutoFit/>
          </a:bodyPr>
          <a:lstStyle/>
          <a:p>
            <a:r>
              <a:rPr lang="en-US" sz="2300" b="1" dirty="0">
                <a:solidFill>
                  <a:srgbClr val="C00000"/>
                </a:solidFill>
              </a:rPr>
              <a:t>photosynthesis</a:t>
            </a:r>
            <a:r>
              <a:rPr lang="en-US" sz="2300" dirty="0">
                <a:solidFill>
                  <a:srgbClr val="C00000"/>
                </a:solidFill>
              </a:rPr>
              <a:t> </a:t>
            </a:r>
            <a:r>
              <a:rPr lang="en-US" sz="2300" dirty="0" smtClean="0">
                <a:solidFill>
                  <a:srgbClr val="C00000"/>
                </a:solidFill>
              </a:rPr>
              <a:t>- </a:t>
            </a:r>
            <a:r>
              <a:rPr lang="en-US" sz="2300" dirty="0" smtClean="0"/>
              <a:t>the </a:t>
            </a:r>
            <a:r>
              <a:rPr lang="en-US" sz="2300" dirty="0"/>
              <a:t>process by which plants manufacture carbohydrates from raw materials using energy from </a:t>
            </a:r>
            <a:r>
              <a:rPr lang="en-US" sz="2300" dirty="0" smtClean="0"/>
              <a:t>light</a:t>
            </a:r>
            <a:endParaRPr lang="en-US" sz="2300" dirty="0"/>
          </a:p>
        </p:txBody>
      </p:sp>
      <p:pic>
        <p:nvPicPr>
          <p:cNvPr id="7170" name="Picture 2" descr="Image result for photosynthesis"/>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b="6514"/>
          <a:stretch/>
        </p:blipFill>
        <p:spPr bwMode="auto">
          <a:xfrm>
            <a:off x="4499992" y="3501601"/>
            <a:ext cx="4370784" cy="314116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4" action="ppaction://hlinksldjump"/>
          </p:cNvPr>
          <p:cNvSpPr txBox="1"/>
          <p:nvPr/>
        </p:nvSpPr>
        <p:spPr>
          <a:xfrm>
            <a:off x="8300524" y="198884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862096747"/>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6.2 – Photosynthesis</a:t>
            </a:r>
            <a:endParaRPr lang="en-US" sz="4000" dirty="0"/>
          </a:p>
        </p:txBody>
      </p:sp>
      <p:sp>
        <p:nvSpPr>
          <p:cNvPr id="34" name="Rectangle 33"/>
          <p:cNvSpPr/>
          <p:nvPr/>
        </p:nvSpPr>
        <p:spPr>
          <a:xfrm>
            <a:off x="179512" y="1124744"/>
            <a:ext cx="8712968" cy="5435334"/>
          </a:xfrm>
          <a:prstGeom prst="rect">
            <a:avLst/>
          </a:prstGeom>
        </p:spPr>
        <p:txBody>
          <a:bodyPr wrap="square">
            <a:spAutoFit/>
          </a:bodyPr>
          <a:lstStyle/>
          <a:p>
            <a:pPr>
              <a:buClr>
                <a:srgbClr val="0070C0"/>
              </a:buClr>
              <a:buSzPct val="80000"/>
            </a:pPr>
            <a:r>
              <a:rPr lang="en-US" sz="2170" b="1" dirty="0" smtClean="0">
                <a:solidFill>
                  <a:srgbClr val="C00000"/>
                </a:solidFill>
              </a:rPr>
              <a:t>Chlorophyll</a:t>
            </a:r>
            <a:endParaRPr lang="en-US" sz="2170" b="1" dirty="0">
              <a:solidFill>
                <a:srgbClr val="C00000"/>
              </a:solidFill>
            </a:endParaRPr>
          </a:p>
          <a:p>
            <a:pPr marL="355600" indent="-355600">
              <a:buClr>
                <a:srgbClr val="0070C0"/>
              </a:buClr>
              <a:buSzPct val="80000"/>
              <a:buFont typeface="Wingdings 3" panose="05040102010807070707" pitchFamily="18" charset="2"/>
              <a:buChar char=""/>
            </a:pPr>
            <a:r>
              <a:rPr lang="en-US" sz="2170" dirty="0" smtClean="0"/>
              <a:t>However, sunlight shining onto water and carbon dioxide still will not make them react together to make glucose. The sunlight energy has to be trapped, and then used in the reaction. Green plants have a substance which does this. It is called </a:t>
            </a:r>
            <a:r>
              <a:rPr lang="en-US" sz="2170" b="1" dirty="0" smtClean="0">
                <a:solidFill>
                  <a:srgbClr val="FF0000"/>
                </a:solidFill>
              </a:rPr>
              <a:t>chlorophyll</a:t>
            </a:r>
            <a:r>
              <a:rPr lang="en-US" sz="2170" dirty="0" smtClean="0"/>
              <a:t>.</a:t>
            </a:r>
          </a:p>
          <a:p>
            <a:pPr marL="355600" indent="-355600">
              <a:buClr>
                <a:srgbClr val="0070C0"/>
              </a:buClr>
              <a:buSzPct val="80000"/>
              <a:buFont typeface="Wingdings 3" panose="05040102010807070707" pitchFamily="18" charset="2"/>
              <a:buChar char=""/>
            </a:pPr>
            <a:r>
              <a:rPr lang="en-US" sz="2170" dirty="0" smtClean="0"/>
              <a:t>Chlorophyll </a:t>
            </a:r>
            <a:r>
              <a:rPr lang="en-US" sz="2170" dirty="0"/>
              <a:t>is the pigment which makes plants look </a:t>
            </a:r>
            <a:r>
              <a:rPr lang="en-US" sz="2170" dirty="0" smtClean="0"/>
              <a:t>green</a:t>
            </a:r>
            <a:r>
              <a:rPr lang="en-US" sz="2170" dirty="0"/>
              <a:t>. It is kept inside the chloroplasts of plant </a:t>
            </a:r>
            <a:r>
              <a:rPr lang="en-US" sz="2170" dirty="0" smtClean="0"/>
              <a:t>cells. When </a:t>
            </a:r>
            <a:r>
              <a:rPr lang="en-US" sz="2170" dirty="0"/>
              <a:t>sunlight falls on a chlorophyll molecule, some </a:t>
            </a:r>
            <a:r>
              <a:rPr lang="en-US" sz="2170" dirty="0" smtClean="0"/>
              <a:t>of </a:t>
            </a:r>
            <a:r>
              <a:rPr lang="en-US" sz="2170" dirty="0"/>
              <a:t>the energy in the light is absorbed. </a:t>
            </a:r>
            <a:endParaRPr lang="en-US" sz="2170" dirty="0" smtClean="0"/>
          </a:p>
          <a:p>
            <a:pPr marL="355600" indent="-355600">
              <a:buClr>
                <a:srgbClr val="0070C0"/>
              </a:buClr>
              <a:buSzPct val="80000"/>
              <a:buFont typeface="Wingdings 3" panose="05040102010807070707" pitchFamily="18" charset="2"/>
              <a:buChar char=""/>
            </a:pPr>
            <a:r>
              <a:rPr lang="en-US" sz="2170" dirty="0" smtClean="0"/>
              <a:t>The </a:t>
            </a:r>
            <a:r>
              <a:rPr lang="en-US" sz="2170" dirty="0"/>
              <a:t>chlorophyll molecule then releases the energy. The released energy makes carbon dioxide combine with water, with the help of enzymes inside the chloroplast. </a:t>
            </a:r>
            <a:endParaRPr lang="en-US" sz="2170" dirty="0" smtClean="0"/>
          </a:p>
          <a:p>
            <a:pPr marL="355600" indent="-355600">
              <a:buClr>
                <a:srgbClr val="0070C0"/>
              </a:buClr>
              <a:buSzPct val="80000"/>
              <a:buFont typeface="Wingdings 3" panose="05040102010807070707" pitchFamily="18" charset="2"/>
              <a:buChar char=""/>
            </a:pPr>
            <a:r>
              <a:rPr lang="en-US" sz="2170" dirty="0" smtClean="0"/>
              <a:t>The </a:t>
            </a:r>
            <a:r>
              <a:rPr lang="en-US" sz="2170" dirty="0"/>
              <a:t>glucose that is made contains </a:t>
            </a:r>
            <a:r>
              <a:rPr lang="en-US" sz="2170" dirty="0" smtClean="0"/>
              <a:t/>
            </a:r>
            <a:br>
              <a:rPr lang="en-US" sz="2170" dirty="0" smtClean="0"/>
            </a:br>
            <a:r>
              <a:rPr lang="en-US" sz="2170" dirty="0" smtClean="0"/>
              <a:t>energy </a:t>
            </a:r>
            <a:r>
              <a:rPr lang="en-US" sz="2170" dirty="0"/>
              <a:t>that was originally in the </a:t>
            </a:r>
            <a:r>
              <a:rPr lang="en-US" sz="2170" dirty="0" smtClean="0"/>
              <a:t/>
            </a:r>
            <a:br>
              <a:rPr lang="en-US" sz="2170" dirty="0" smtClean="0"/>
            </a:br>
            <a:r>
              <a:rPr lang="en-US" sz="2170" dirty="0" smtClean="0"/>
              <a:t>sunlight</a:t>
            </a:r>
            <a:r>
              <a:rPr lang="en-US" sz="2170" dirty="0"/>
              <a:t>. So, in this </a:t>
            </a:r>
            <a:r>
              <a:rPr lang="en-US" sz="2170" dirty="0" err="1"/>
              <a:t>processs</a:t>
            </a:r>
            <a:r>
              <a:rPr lang="en-US" sz="2170" dirty="0"/>
              <a:t>, light </a:t>
            </a:r>
            <a:r>
              <a:rPr lang="en-US" sz="2170" dirty="0" smtClean="0"/>
              <a:t/>
            </a:r>
            <a:br>
              <a:rPr lang="en-US" sz="2170" dirty="0" smtClean="0"/>
            </a:br>
            <a:r>
              <a:rPr lang="en-US" sz="2170" dirty="0" smtClean="0"/>
              <a:t>energy </a:t>
            </a:r>
            <a:r>
              <a:rPr lang="en-US" sz="2170" dirty="0"/>
              <a:t>is transferred to chemical </a:t>
            </a:r>
            <a:r>
              <a:rPr lang="en-US" sz="2170" dirty="0" smtClean="0"/>
              <a:t/>
            </a:r>
            <a:br>
              <a:rPr lang="en-US" sz="2170" dirty="0" smtClean="0"/>
            </a:br>
            <a:r>
              <a:rPr lang="en-US" sz="2170" dirty="0" smtClean="0"/>
              <a:t>energy</a:t>
            </a:r>
            <a:r>
              <a:rPr lang="en-US" sz="2170" dirty="0"/>
              <a:t>.</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59</a:t>
            </a:r>
            <a:endParaRPr lang="en-GB" sz="1000" b="1" dirty="0">
              <a:latin typeface="Arial" panose="020B0604020202020204" pitchFamily="34" charset="0"/>
              <a:cs typeface="Arial" panose="020B0604020202020204" pitchFamily="34" charset="0"/>
            </a:endParaRPr>
          </a:p>
        </p:txBody>
      </p:sp>
      <p:pic>
        <p:nvPicPr>
          <p:cNvPr id="8194" name="Picture 2" descr="Image result for chlorophyll"/>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04048" y="4482117"/>
            <a:ext cx="3888432" cy="218724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4" action="ppaction://hlinksldjump"/>
          </p:cNvPr>
          <p:cNvSpPr txBox="1"/>
          <p:nvPr/>
        </p:nvSpPr>
        <p:spPr>
          <a:xfrm>
            <a:off x="8300524" y="170080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044934176"/>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6.2 – Photosynthesis</a:t>
            </a:r>
            <a:endParaRPr lang="en-US" sz="4000" dirty="0"/>
          </a:p>
        </p:txBody>
      </p:sp>
      <p:sp>
        <p:nvSpPr>
          <p:cNvPr id="34" name="Rectangle 33"/>
          <p:cNvSpPr/>
          <p:nvPr/>
        </p:nvSpPr>
        <p:spPr>
          <a:xfrm>
            <a:off x="179512" y="1124744"/>
            <a:ext cx="8712968" cy="5407634"/>
          </a:xfrm>
          <a:prstGeom prst="rect">
            <a:avLst/>
          </a:prstGeom>
        </p:spPr>
        <p:txBody>
          <a:bodyPr wrap="square">
            <a:spAutoFit/>
          </a:bodyPr>
          <a:lstStyle/>
          <a:p>
            <a:pPr>
              <a:buClr>
                <a:srgbClr val="0070C0"/>
              </a:buClr>
              <a:buSzPct val="80000"/>
            </a:pPr>
            <a:r>
              <a:rPr lang="en-US" sz="2170" b="1" dirty="0" smtClean="0">
                <a:solidFill>
                  <a:srgbClr val="C00000"/>
                </a:solidFill>
              </a:rPr>
              <a:t>Chlorophyll</a:t>
            </a:r>
            <a:endParaRPr lang="en-US" sz="2170" b="1" dirty="0">
              <a:solidFill>
                <a:srgbClr val="C00000"/>
              </a:solidFill>
            </a:endParaRPr>
          </a:p>
          <a:p>
            <a:pPr marL="355600" indent="-355600">
              <a:buClr>
                <a:srgbClr val="0070C0"/>
              </a:buClr>
              <a:buSzPct val="80000"/>
              <a:buFont typeface="Wingdings 3" panose="05040102010807070707" pitchFamily="18" charset="2"/>
              <a:buChar char=""/>
            </a:pPr>
            <a:r>
              <a:rPr lang="en-US" sz="2170" dirty="0"/>
              <a:t>The full equation for photosynthesis is written like this</a:t>
            </a:r>
            <a:r>
              <a:rPr lang="en-US" sz="2170" dirty="0" smtClean="0"/>
              <a:t>:</a:t>
            </a:r>
            <a:br>
              <a:rPr lang="en-US" sz="2170" dirty="0" smtClean="0"/>
            </a:br>
            <a:endParaRPr lang="en-US" sz="2170" dirty="0"/>
          </a:p>
          <a:p>
            <a:pPr>
              <a:lnSpc>
                <a:spcPts val="1700"/>
              </a:lnSpc>
              <a:buClr>
                <a:srgbClr val="0070C0"/>
              </a:buClr>
              <a:buSzPct val="80000"/>
              <a:tabLst>
                <a:tab pos="3829050" algn="l"/>
              </a:tabLst>
            </a:pPr>
            <a:r>
              <a:rPr lang="en-US" sz="2170" dirty="0" smtClean="0"/>
              <a:t>	sunlight</a:t>
            </a:r>
            <a:endParaRPr lang="en-US" sz="2170" dirty="0"/>
          </a:p>
          <a:p>
            <a:pPr>
              <a:lnSpc>
                <a:spcPts val="1700"/>
              </a:lnSpc>
              <a:buClr>
                <a:srgbClr val="0070C0"/>
              </a:buClr>
              <a:buSzPct val="80000"/>
              <a:tabLst>
                <a:tab pos="742950" algn="l"/>
                <a:tab pos="5314950" algn="l"/>
              </a:tabLst>
            </a:pPr>
            <a:r>
              <a:rPr lang="en-US" sz="2170" dirty="0" smtClean="0"/>
              <a:t>	carbon </a:t>
            </a:r>
            <a:r>
              <a:rPr lang="en-US" sz="2170" dirty="0"/>
              <a:t>dioxide + water </a:t>
            </a:r>
            <a:r>
              <a:rPr lang="en-US" sz="2170" dirty="0" smtClean="0"/>
              <a:t>	glucose </a:t>
            </a:r>
            <a:r>
              <a:rPr lang="en-US" sz="2170" dirty="0"/>
              <a:t>+ oxygen</a:t>
            </a:r>
          </a:p>
          <a:p>
            <a:pPr>
              <a:lnSpc>
                <a:spcPts val="1700"/>
              </a:lnSpc>
              <a:buClr>
                <a:srgbClr val="0070C0"/>
              </a:buClr>
              <a:buSzPct val="80000"/>
              <a:tabLst>
                <a:tab pos="3714750" algn="l"/>
              </a:tabLst>
            </a:pPr>
            <a:r>
              <a:rPr lang="en-US" sz="2170" dirty="0" smtClean="0"/>
              <a:t>	chlorophyll</a:t>
            </a:r>
            <a:endParaRPr lang="en-US" sz="2170" dirty="0"/>
          </a:p>
          <a:p>
            <a:pPr marL="355600" indent="-355600">
              <a:buClr>
                <a:srgbClr val="0070C0"/>
              </a:buClr>
              <a:buSzPct val="80000"/>
              <a:buFont typeface="Wingdings 3" panose="05040102010807070707" pitchFamily="18" charset="2"/>
              <a:buChar char=""/>
            </a:pPr>
            <a:r>
              <a:rPr lang="en-US" sz="2170" dirty="0"/>
              <a:t>To show the number of molecules involved in the reaction, a balanced equation needs to be written. Carbon dioxide contains two atoms of oxygen, and one of carbon, so its molecular formula is </a:t>
            </a:r>
            <a:r>
              <a:rPr lang="en-US" sz="2170" dirty="0" smtClean="0"/>
              <a:t>CO</a:t>
            </a:r>
            <a:r>
              <a:rPr lang="en-US" sz="2170" baseline="-25000" dirty="0" smtClean="0"/>
              <a:t>2</a:t>
            </a:r>
            <a:r>
              <a:rPr lang="en-US" sz="2170" dirty="0"/>
              <a:t>. Water has the formula HO. Glucose has the formula </a:t>
            </a:r>
            <a:r>
              <a:rPr lang="en-US" sz="2170" b="1" dirty="0" smtClean="0">
                <a:solidFill>
                  <a:srgbClr val="FF0000"/>
                </a:solidFill>
              </a:rPr>
              <a:t>C</a:t>
            </a:r>
            <a:r>
              <a:rPr lang="en-US" sz="2170" b="1" baseline="-25000" dirty="0" smtClean="0">
                <a:solidFill>
                  <a:srgbClr val="FF0000"/>
                </a:solidFill>
              </a:rPr>
              <a:t>6</a:t>
            </a:r>
            <a:r>
              <a:rPr lang="en-US" sz="2170" b="1" dirty="0" smtClean="0">
                <a:solidFill>
                  <a:srgbClr val="FF0000"/>
                </a:solidFill>
              </a:rPr>
              <a:t>H</a:t>
            </a:r>
            <a:r>
              <a:rPr lang="en-US" sz="2170" b="1" baseline="-25000" dirty="0" smtClean="0">
                <a:solidFill>
                  <a:srgbClr val="FF0000"/>
                </a:solidFill>
              </a:rPr>
              <a:t>12</a:t>
            </a:r>
            <a:r>
              <a:rPr lang="en-US" sz="2170" b="1" dirty="0" smtClean="0">
                <a:solidFill>
                  <a:srgbClr val="FF0000"/>
                </a:solidFill>
              </a:rPr>
              <a:t>O</a:t>
            </a:r>
            <a:r>
              <a:rPr lang="en-US" sz="2170" b="1" baseline="-25000" dirty="0" smtClean="0">
                <a:solidFill>
                  <a:srgbClr val="FF0000"/>
                </a:solidFill>
              </a:rPr>
              <a:t>6</a:t>
            </a:r>
            <a:endParaRPr lang="en-US" sz="2170" b="1" baseline="-25000" dirty="0">
              <a:solidFill>
                <a:srgbClr val="FF0000"/>
              </a:solidFill>
            </a:endParaRPr>
          </a:p>
          <a:p>
            <a:pPr marL="355600" indent="-355600">
              <a:buClr>
                <a:srgbClr val="0070C0"/>
              </a:buClr>
              <a:buSzPct val="80000"/>
              <a:buFont typeface="Wingdings 3" panose="05040102010807070707" pitchFamily="18" charset="2"/>
              <a:buChar char=""/>
            </a:pPr>
            <a:r>
              <a:rPr lang="en-US" sz="2170" dirty="0"/>
              <a:t>Oxygen molecules contain two atoms of oxygen, and so they are written </a:t>
            </a:r>
            <a:r>
              <a:rPr lang="en-US" sz="2170" b="1" dirty="0" smtClean="0">
                <a:solidFill>
                  <a:srgbClr val="FF0000"/>
                </a:solidFill>
              </a:rPr>
              <a:t>O</a:t>
            </a:r>
            <a:r>
              <a:rPr lang="en-US" sz="2170" b="1" baseline="-25000" dirty="0" smtClean="0">
                <a:solidFill>
                  <a:srgbClr val="FF0000"/>
                </a:solidFill>
              </a:rPr>
              <a:t>2</a:t>
            </a:r>
            <a:r>
              <a:rPr lang="en-US" sz="2170" dirty="0"/>
              <a:t>.</a:t>
            </a:r>
          </a:p>
          <a:p>
            <a:pPr marL="355600" indent="-355600">
              <a:buClr>
                <a:srgbClr val="0070C0"/>
              </a:buClr>
              <a:buSzPct val="80000"/>
              <a:buFont typeface="Wingdings 3" panose="05040102010807070707" pitchFamily="18" charset="2"/>
              <a:buChar char=""/>
            </a:pPr>
            <a:r>
              <a:rPr lang="en-US" sz="2170" dirty="0"/>
              <a:t>The balanced equation for photosynthesis is this</a:t>
            </a:r>
            <a:r>
              <a:rPr lang="en-US" sz="2170" dirty="0" smtClean="0"/>
              <a:t>:</a:t>
            </a:r>
            <a:br>
              <a:rPr lang="en-US" sz="2170" dirty="0" smtClean="0"/>
            </a:br>
            <a:endParaRPr lang="en-US" sz="1400" b="1" dirty="0" smtClean="0">
              <a:solidFill>
                <a:srgbClr val="FF0000"/>
              </a:solidFill>
            </a:endParaRPr>
          </a:p>
          <a:p>
            <a:pPr>
              <a:lnSpc>
                <a:spcPts val="1700"/>
              </a:lnSpc>
              <a:buClr>
                <a:srgbClr val="0070C0"/>
              </a:buClr>
              <a:buSzPct val="80000"/>
              <a:tabLst>
                <a:tab pos="2743200" algn="l"/>
              </a:tabLst>
            </a:pPr>
            <a:r>
              <a:rPr lang="en-US" sz="2170" b="1" dirty="0">
                <a:solidFill>
                  <a:srgbClr val="FF0000"/>
                </a:solidFill>
              </a:rPr>
              <a:t>	</a:t>
            </a:r>
            <a:r>
              <a:rPr lang="en-US" sz="2170" b="1" dirty="0" smtClean="0">
                <a:solidFill>
                  <a:srgbClr val="FF0000"/>
                </a:solidFill>
              </a:rPr>
              <a:t>sunlight</a:t>
            </a:r>
          </a:p>
          <a:p>
            <a:pPr>
              <a:lnSpc>
                <a:spcPts val="1700"/>
              </a:lnSpc>
              <a:buClr>
                <a:srgbClr val="0070C0"/>
              </a:buClr>
              <a:buSzPct val="80000"/>
              <a:tabLst>
                <a:tab pos="800100" algn="l"/>
                <a:tab pos="4229100" algn="l"/>
                <a:tab pos="4800600" algn="l"/>
              </a:tabLst>
            </a:pPr>
            <a:r>
              <a:rPr lang="en-US" sz="2170" b="1" dirty="0">
                <a:solidFill>
                  <a:srgbClr val="FF0000"/>
                </a:solidFill>
              </a:rPr>
              <a:t>	</a:t>
            </a:r>
            <a:r>
              <a:rPr lang="en-US" sz="2170" b="1" dirty="0" smtClean="0">
                <a:solidFill>
                  <a:srgbClr val="FF0000"/>
                </a:solidFill>
              </a:rPr>
              <a:t>6CO</a:t>
            </a:r>
            <a:r>
              <a:rPr lang="en-US" sz="2170" b="1" baseline="-25000" dirty="0" smtClean="0">
                <a:solidFill>
                  <a:srgbClr val="FF0000"/>
                </a:solidFill>
              </a:rPr>
              <a:t>2</a:t>
            </a:r>
            <a:r>
              <a:rPr lang="en-US" sz="2170" b="1" dirty="0" smtClean="0">
                <a:solidFill>
                  <a:srgbClr val="FF0000"/>
                </a:solidFill>
              </a:rPr>
              <a:t> + 6H</a:t>
            </a:r>
            <a:r>
              <a:rPr lang="en-US" sz="2170" b="1" baseline="-25000" dirty="0" smtClean="0">
                <a:solidFill>
                  <a:srgbClr val="FF0000"/>
                </a:solidFill>
              </a:rPr>
              <a:t>2</a:t>
            </a:r>
            <a:r>
              <a:rPr lang="en-US" sz="2170" b="1" dirty="0" smtClean="0">
                <a:solidFill>
                  <a:srgbClr val="FF0000"/>
                </a:solidFill>
              </a:rPr>
              <a:t>O 	C</a:t>
            </a:r>
            <a:r>
              <a:rPr lang="en-US" sz="2170" b="1" baseline="-25000" dirty="0" smtClean="0">
                <a:solidFill>
                  <a:srgbClr val="FF0000"/>
                </a:solidFill>
              </a:rPr>
              <a:t>6</a:t>
            </a:r>
            <a:r>
              <a:rPr lang="en-US" sz="2170" b="1" dirty="0" smtClean="0">
                <a:solidFill>
                  <a:srgbClr val="FF0000"/>
                </a:solidFill>
              </a:rPr>
              <a:t>H</a:t>
            </a:r>
            <a:r>
              <a:rPr lang="en-US" sz="2170" b="1" baseline="-25000" dirty="0" smtClean="0">
                <a:solidFill>
                  <a:srgbClr val="FF0000"/>
                </a:solidFill>
              </a:rPr>
              <a:t>12</a:t>
            </a:r>
            <a:r>
              <a:rPr lang="en-US" sz="2170" b="1" dirty="0" smtClean="0">
                <a:solidFill>
                  <a:srgbClr val="FF0000"/>
                </a:solidFill>
              </a:rPr>
              <a:t>O</a:t>
            </a:r>
            <a:r>
              <a:rPr lang="en-US" sz="2170" b="1" baseline="-25000" dirty="0" smtClean="0">
                <a:solidFill>
                  <a:srgbClr val="FF0000"/>
                </a:solidFill>
              </a:rPr>
              <a:t>6</a:t>
            </a:r>
            <a:r>
              <a:rPr lang="en-US" sz="2170" b="1" dirty="0" smtClean="0">
                <a:solidFill>
                  <a:srgbClr val="FF0000"/>
                </a:solidFill>
              </a:rPr>
              <a:t> + 6O</a:t>
            </a:r>
            <a:r>
              <a:rPr lang="en-US" sz="2170" b="1" baseline="-25000" dirty="0" smtClean="0">
                <a:solidFill>
                  <a:srgbClr val="FF0000"/>
                </a:solidFill>
              </a:rPr>
              <a:t>2</a:t>
            </a:r>
          </a:p>
          <a:p>
            <a:pPr>
              <a:lnSpc>
                <a:spcPts val="1700"/>
              </a:lnSpc>
              <a:buClr>
                <a:srgbClr val="0070C0"/>
              </a:buClr>
              <a:buSzPct val="80000"/>
              <a:tabLst>
                <a:tab pos="2571750" algn="l"/>
              </a:tabLst>
            </a:pPr>
            <a:r>
              <a:rPr lang="en-US" sz="2170" b="1" dirty="0">
                <a:solidFill>
                  <a:srgbClr val="FF0000"/>
                </a:solidFill>
              </a:rPr>
              <a:t>	</a:t>
            </a:r>
            <a:r>
              <a:rPr lang="en-US" sz="2170" b="1" dirty="0" smtClean="0">
                <a:solidFill>
                  <a:srgbClr val="FF0000"/>
                </a:solidFill>
              </a:rPr>
              <a:t>chlorophyll</a:t>
            </a:r>
            <a:endParaRPr lang="en-US" sz="2170" b="1" dirty="0">
              <a:solidFill>
                <a:srgbClr val="FF0000"/>
              </a:solidFill>
            </a:endParaRP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59</a:t>
            </a:r>
            <a:endParaRPr lang="en-GB" sz="1000" b="1" dirty="0">
              <a:latin typeface="Arial" panose="020B0604020202020204" pitchFamily="34" charset="0"/>
              <a:cs typeface="Arial" panose="020B0604020202020204" pitchFamily="34" charset="0"/>
            </a:endParaRPr>
          </a:p>
        </p:txBody>
      </p:sp>
      <p:cxnSp>
        <p:nvCxnSpPr>
          <p:cNvPr id="3" name="Straight Arrow Connector 2"/>
          <p:cNvCxnSpPr/>
          <p:nvPr/>
        </p:nvCxnSpPr>
        <p:spPr>
          <a:xfrm>
            <a:off x="3995936" y="2420888"/>
            <a:ext cx="144016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843808" y="5949280"/>
            <a:ext cx="144016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hlinkClick r:id="rId3" action="ppaction://hlinkfile"/>
          </p:cNvPr>
          <p:cNvSpPr txBox="1"/>
          <p:nvPr/>
        </p:nvSpPr>
        <p:spPr>
          <a:xfrm>
            <a:off x="6797035" y="6197242"/>
            <a:ext cx="209544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Photosynthesis</a:t>
            </a:r>
            <a:endParaRPr lang="en-GB" sz="2000" b="1" dirty="0"/>
          </a:p>
        </p:txBody>
      </p:sp>
      <p:sp>
        <p:nvSpPr>
          <p:cNvPr id="10" name="TextBox 9">
            <a:hlinkClick r:id="rId4" action="ppaction://hlinksldjump"/>
          </p:cNvPr>
          <p:cNvSpPr txBox="1"/>
          <p:nvPr/>
        </p:nvSpPr>
        <p:spPr>
          <a:xfrm>
            <a:off x="8244408" y="112474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539263848"/>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800" dirty="0" smtClean="0"/>
              <a:t>6.2 – Photosynthesis - Questions</a:t>
            </a:r>
            <a:endParaRPr lang="en-GB" sz="3800"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99</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4744"/>
            <a:ext cx="8699936" cy="5480937"/>
          </a:xfrm>
          <a:prstGeom prst="rect">
            <a:avLst/>
          </a:prstGeom>
          <a:solidFill>
            <a:srgbClr val="F5FC9A"/>
          </a:solidFill>
          <a:ln w="57150">
            <a:solidFill>
              <a:srgbClr val="002060"/>
            </a:solidFill>
          </a:ln>
        </p:spPr>
        <p:txBody>
          <a:bodyPr wrap="square">
            <a:spAutoFit/>
          </a:bodyPr>
          <a:lstStyle/>
          <a:p>
            <a:pPr marL="1143000" indent="-1143000">
              <a:buClr>
                <a:srgbClr val="0070C0"/>
              </a:buClr>
              <a:tabLst>
                <a:tab pos="4300538" algn="l"/>
              </a:tabLst>
            </a:pPr>
            <a:r>
              <a:rPr lang="en-US" sz="4660" b="1" dirty="0"/>
              <a:t>6.1</a:t>
            </a:r>
            <a:r>
              <a:rPr lang="en-US" sz="4660" dirty="0"/>
              <a:t> </a:t>
            </a:r>
            <a:r>
              <a:rPr lang="en-US" sz="4660" dirty="0" smtClean="0"/>
              <a:t>	Give </a:t>
            </a:r>
            <a:r>
              <a:rPr lang="en-US" sz="4660" dirty="0"/>
              <a:t>one example of an organic substance.</a:t>
            </a:r>
          </a:p>
          <a:p>
            <a:pPr marL="1143000" indent="-1143000">
              <a:buClr>
                <a:srgbClr val="0070C0"/>
              </a:buClr>
              <a:tabLst>
                <a:tab pos="4300538" algn="l"/>
              </a:tabLst>
            </a:pPr>
            <a:r>
              <a:rPr lang="en-US" sz="4660" b="1" dirty="0"/>
              <a:t>6.2</a:t>
            </a:r>
            <a:r>
              <a:rPr lang="en-US" sz="4660" dirty="0"/>
              <a:t> </a:t>
            </a:r>
            <a:r>
              <a:rPr lang="en-US" sz="4660" dirty="0" smtClean="0"/>
              <a:t>	Which </a:t>
            </a:r>
            <a:r>
              <a:rPr lang="en-US" sz="4660" dirty="0"/>
              <a:t>inorganic substances does a plant use to make carbohydrates?</a:t>
            </a:r>
          </a:p>
          <a:p>
            <a:pPr marL="1143000" indent="-1143000">
              <a:buClr>
                <a:srgbClr val="0070C0"/>
              </a:buClr>
              <a:tabLst>
                <a:tab pos="4300538" algn="l"/>
              </a:tabLst>
            </a:pPr>
            <a:r>
              <a:rPr lang="en-US" sz="4660" b="1" dirty="0"/>
              <a:t>6.3</a:t>
            </a:r>
            <a:r>
              <a:rPr lang="en-US" sz="4660" dirty="0"/>
              <a:t> </a:t>
            </a:r>
            <a:r>
              <a:rPr lang="en-US" sz="4660" dirty="0" smtClean="0"/>
              <a:t>	What </a:t>
            </a:r>
            <a:r>
              <a:rPr lang="en-US" sz="4660" dirty="0"/>
              <a:t>is chlorophyll, and how does it help the plant?</a:t>
            </a:r>
            <a:endParaRPr lang="en-US" sz="4660" dirty="0"/>
          </a:p>
        </p:txBody>
      </p:sp>
      <p:sp>
        <p:nvSpPr>
          <p:cNvPr id="26" name="TextBox 25">
            <a:hlinkClick r:id="rId3" action="ppaction://hlinkfile"/>
          </p:cNvPr>
          <p:cNvSpPr txBox="1"/>
          <p:nvPr/>
        </p:nvSpPr>
        <p:spPr>
          <a:xfrm>
            <a:off x="8212613" y="4005064"/>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1474181"/>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6.3 – Leaves</a:t>
            </a:r>
            <a:endParaRPr lang="en-US" dirty="0"/>
          </a:p>
        </p:txBody>
      </p:sp>
      <p:sp>
        <p:nvSpPr>
          <p:cNvPr id="34" name="Rectangle 33"/>
          <p:cNvSpPr/>
          <p:nvPr/>
        </p:nvSpPr>
        <p:spPr>
          <a:xfrm>
            <a:off x="179512" y="1124744"/>
            <a:ext cx="5256584" cy="5693866"/>
          </a:xfrm>
          <a:prstGeom prst="rect">
            <a:avLst/>
          </a:prstGeom>
        </p:spPr>
        <p:txBody>
          <a:bodyPr wrap="square">
            <a:spAutoFit/>
          </a:bodyPr>
          <a:lstStyle/>
          <a:p>
            <a:pPr>
              <a:buClr>
                <a:srgbClr val="0070C0"/>
              </a:buClr>
              <a:buSzPct val="80000"/>
            </a:pPr>
            <a:r>
              <a:rPr lang="en-US" sz="2600" b="1" dirty="0" smtClean="0">
                <a:solidFill>
                  <a:srgbClr val="C00000"/>
                </a:solidFill>
              </a:rPr>
              <a:t>Chlorophyll</a:t>
            </a:r>
          </a:p>
          <a:p>
            <a:pPr marL="355600" indent="-355600">
              <a:buClr>
                <a:srgbClr val="0070C0"/>
              </a:buClr>
              <a:buSzPct val="80000"/>
              <a:buFont typeface="Wingdings 3" panose="05040102010807070707" pitchFamily="18" charset="2"/>
              <a:buChar char=""/>
            </a:pPr>
            <a:r>
              <a:rPr lang="en-US" sz="2600" dirty="0"/>
              <a:t>Photosynthesis happens inside </a:t>
            </a:r>
            <a:r>
              <a:rPr lang="en-US" sz="2600" b="1" dirty="0">
                <a:solidFill>
                  <a:srgbClr val="FF0000"/>
                </a:solidFill>
              </a:rPr>
              <a:t>chloroplasts</a:t>
            </a:r>
            <a:r>
              <a:rPr lang="en-US" sz="2600" dirty="0"/>
              <a:t>. This is where the enzymes and chlorophyll are that </a:t>
            </a:r>
            <a:r>
              <a:rPr lang="en-US" sz="2600" dirty="0" err="1"/>
              <a:t>catalyse</a:t>
            </a:r>
            <a:r>
              <a:rPr lang="en-US" sz="2600" dirty="0"/>
              <a:t> and supply energy for the reaction. In a typical plant, most chloroplasts are in the cells in the leaves. A leaf is a factory for making carbohydrates.</a:t>
            </a:r>
          </a:p>
          <a:p>
            <a:pPr marL="355600" indent="-355600">
              <a:buClr>
                <a:srgbClr val="0070C0"/>
              </a:buClr>
              <a:buSzPct val="80000"/>
              <a:buFont typeface="Wingdings 3" panose="05040102010807070707" pitchFamily="18" charset="2"/>
              <a:buChar char=""/>
            </a:pPr>
            <a:r>
              <a:rPr lang="en-US" sz="2600" dirty="0"/>
              <a:t>Leaves are therefore specially adapted to allow photosynthesis to take place as quickly and efficiently as possible.</a:t>
            </a:r>
            <a:endParaRPr lang="en-US" sz="2600" b="1" dirty="0">
              <a:solidFill>
                <a:srgbClr val="FF0000"/>
              </a:solidFill>
            </a:endParaRP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59</a:t>
            </a:r>
            <a:endParaRPr lang="en-GB" sz="1000" b="1" dirty="0">
              <a:latin typeface="Arial" panose="020B0604020202020204" pitchFamily="34" charset="0"/>
              <a:cs typeface="Arial" panose="020B0604020202020204" pitchFamily="34" charset="0"/>
            </a:endParaRPr>
          </a:p>
        </p:txBody>
      </p:sp>
      <p:sp>
        <p:nvSpPr>
          <p:cNvPr id="10" name="TextBox 9">
            <a:hlinkClick r:id="rId3" action="ppaction://hlinkfile"/>
          </p:cNvPr>
          <p:cNvSpPr txBox="1"/>
          <p:nvPr/>
        </p:nvSpPr>
        <p:spPr>
          <a:xfrm>
            <a:off x="5436095" y="5805264"/>
            <a:ext cx="3438861" cy="83099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400" b="1" dirty="0" smtClean="0"/>
              <a:t>Green Leaves and Chlorophyll</a:t>
            </a:r>
            <a:endParaRPr lang="en-GB" sz="2400" b="1" dirty="0"/>
          </a:p>
        </p:txBody>
      </p:sp>
      <p:pic>
        <p:nvPicPr>
          <p:cNvPr id="9218" name="Picture 2" descr="Image result for why leaves are green"/>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436097" y="1124743"/>
            <a:ext cx="3438860" cy="43738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5" action="ppaction://hlinksldjump"/>
          </p:cNvPr>
          <p:cNvSpPr txBox="1"/>
          <p:nvPr/>
        </p:nvSpPr>
        <p:spPr>
          <a:xfrm>
            <a:off x="8244408" y="490225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812379490"/>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1176" t="4129" r="1962" b="2854"/>
          <a:stretch/>
        </p:blipFill>
        <p:spPr>
          <a:xfrm>
            <a:off x="4139952" y="3520827"/>
            <a:ext cx="4661836" cy="2860501"/>
          </a:xfrm>
          <a:prstGeom prst="rect">
            <a:avLst/>
          </a:prstGeom>
        </p:spPr>
      </p:pic>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6.3 – Leaves - Structure</a:t>
            </a:r>
            <a:endParaRPr lang="en-US" dirty="0"/>
          </a:p>
        </p:txBody>
      </p:sp>
      <p:sp>
        <p:nvSpPr>
          <p:cNvPr id="34" name="Rectangle 33"/>
          <p:cNvSpPr/>
          <p:nvPr/>
        </p:nvSpPr>
        <p:spPr>
          <a:xfrm>
            <a:off x="179511" y="1124744"/>
            <a:ext cx="8712967" cy="2862322"/>
          </a:xfrm>
          <a:prstGeom prst="rect">
            <a:avLst/>
          </a:prstGeom>
        </p:spPr>
        <p:txBody>
          <a:bodyPr wrap="square">
            <a:spAutoFit/>
          </a:bodyPr>
          <a:lstStyle/>
          <a:p>
            <a:pPr>
              <a:buClr>
                <a:srgbClr val="C00000"/>
              </a:buClr>
              <a:buSzPct val="80000"/>
            </a:pPr>
            <a:r>
              <a:rPr lang="en-US" sz="2000" b="1" dirty="0" smtClean="0">
                <a:solidFill>
                  <a:srgbClr val="C00000"/>
                </a:solidFill>
              </a:rPr>
              <a:t>Leaf Structure</a:t>
            </a:r>
          </a:p>
          <a:p>
            <a:pPr marL="355600" indent="-355600">
              <a:buClr>
                <a:srgbClr val="C00000"/>
              </a:buClr>
              <a:buSzPct val="80000"/>
              <a:buFont typeface="Wingdings 3" panose="05040102010807070707" pitchFamily="18" charset="2"/>
              <a:buChar char=""/>
            </a:pPr>
            <a:r>
              <a:rPr lang="en-US" sz="2000" dirty="0"/>
              <a:t>A leaf consists of a broad, flat part called the lamina (Figure 6.2), which is joined to the rest of the plant by a leaf stalk or petiole. Running through the petiole are vascular bundles, which then form the veins in the leaf. These contain tubes which carry substances to and from the leaf.</a:t>
            </a:r>
          </a:p>
          <a:p>
            <a:pPr marL="355600" indent="-355600">
              <a:buClr>
                <a:srgbClr val="C00000"/>
              </a:buClr>
              <a:buSzPct val="80000"/>
              <a:buFont typeface="Wingdings 3" panose="05040102010807070707" pitchFamily="18" charset="2"/>
              <a:buChar char=""/>
            </a:pPr>
            <a:r>
              <a:rPr lang="en-US" sz="2000" dirty="0"/>
              <a:t>Although a leaf looks thin, it is in fact made up of several layers of cells. You can see these if you look at a transverse section (TS) of a leaf under a microscope (Figures </a:t>
            </a:r>
            <a:r>
              <a:rPr lang="en-US" sz="2000" b="1" dirty="0"/>
              <a:t>6.3, </a:t>
            </a:r>
            <a:r>
              <a:rPr lang="en-US" sz="2000" b="1" dirty="0" smtClean="0"/>
              <a:t>6.4 </a:t>
            </a:r>
            <a:r>
              <a:rPr lang="en-US" sz="2000" dirty="0" smtClean="0"/>
              <a:t>and </a:t>
            </a:r>
            <a:r>
              <a:rPr lang="en-US" sz="2000" b="1" dirty="0"/>
              <a:t>6.5</a:t>
            </a:r>
            <a:r>
              <a:rPr lang="en-US" sz="2000" dirty="0" smtClean="0"/>
              <a:t>).</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60</a:t>
            </a:r>
            <a:endParaRPr lang="en-GB" sz="1000" b="1" dirty="0">
              <a:latin typeface="Arial" panose="020B0604020202020204" pitchFamily="34" charset="0"/>
              <a:cs typeface="Arial" panose="020B0604020202020204" pitchFamily="34" charset="0"/>
            </a:endParaRPr>
          </a:p>
        </p:txBody>
      </p:sp>
      <p:sp>
        <p:nvSpPr>
          <p:cNvPr id="3" name="Rectangle 2"/>
          <p:cNvSpPr/>
          <p:nvPr/>
        </p:nvSpPr>
        <p:spPr>
          <a:xfrm>
            <a:off x="185240" y="3933056"/>
            <a:ext cx="3594672" cy="2862322"/>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00" dirty="0"/>
              <a:t>The top and bottom of the leaf are covered with a layer of closely fitting cells called the epidermis (Figures 6.6 and 6.7). These cells do not contain chloroplasts. Their function is to protect the inner layers of cells in the leaf.</a:t>
            </a:r>
          </a:p>
        </p:txBody>
      </p:sp>
      <p:sp>
        <p:nvSpPr>
          <p:cNvPr id="9" name="Rectangle 8"/>
          <p:cNvSpPr/>
          <p:nvPr/>
        </p:nvSpPr>
        <p:spPr>
          <a:xfrm>
            <a:off x="4427983" y="6361583"/>
            <a:ext cx="4464495"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6.2 –</a:t>
            </a:r>
            <a:r>
              <a:rPr lang="en-US" sz="2000" dirty="0" smtClean="0"/>
              <a:t>The </a:t>
            </a:r>
            <a:r>
              <a:rPr lang="en-US" sz="2000" dirty="0"/>
              <a:t>structure of a leaf.</a:t>
            </a:r>
            <a:endParaRPr lang="en-GB" sz="2000" dirty="0"/>
          </a:p>
        </p:txBody>
      </p:sp>
      <p:sp>
        <p:nvSpPr>
          <p:cNvPr id="11" name="TextBox 10">
            <a:hlinkClick r:id="rId4" action="ppaction://hlinksldjump"/>
          </p:cNvPr>
          <p:cNvSpPr txBox="1"/>
          <p:nvPr/>
        </p:nvSpPr>
        <p:spPr>
          <a:xfrm>
            <a:off x="8244408" y="155679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901447196"/>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1176" t="4129" r="1962" b="2854"/>
          <a:stretch/>
        </p:blipFill>
        <p:spPr>
          <a:xfrm>
            <a:off x="4572000" y="3212976"/>
            <a:ext cx="4248471" cy="2932509"/>
          </a:xfrm>
          <a:prstGeom prst="rect">
            <a:avLst/>
          </a:prstGeom>
        </p:spPr>
      </p:pic>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6.3 – Leaves - Structure</a:t>
            </a:r>
            <a:endParaRPr lang="en-US" dirty="0"/>
          </a:p>
        </p:txBody>
      </p:sp>
      <p:sp>
        <p:nvSpPr>
          <p:cNvPr id="34" name="Rectangle 33"/>
          <p:cNvSpPr/>
          <p:nvPr/>
        </p:nvSpPr>
        <p:spPr>
          <a:xfrm>
            <a:off x="179511" y="1124744"/>
            <a:ext cx="8712967" cy="1938992"/>
          </a:xfrm>
          <a:prstGeom prst="rect">
            <a:avLst/>
          </a:prstGeom>
        </p:spPr>
        <p:txBody>
          <a:bodyPr wrap="square">
            <a:spAutoFit/>
          </a:bodyPr>
          <a:lstStyle/>
          <a:p>
            <a:pPr>
              <a:buClr>
                <a:srgbClr val="C00000"/>
              </a:buClr>
              <a:buSzPct val="80000"/>
            </a:pPr>
            <a:r>
              <a:rPr lang="en-US" sz="2400" b="1" dirty="0" smtClean="0">
                <a:solidFill>
                  <a:srgbClr val="C00000"/>
                </a:solidFill>
              </a:rPr>
              <a:t>Leaf Structure</a:t>
            </a:r>
          </a:p>
          <a:p>
            <a:pPr marL="355600" indent="-355600">
              <a:buClr>
                <a:srgbClr val="C00000"/>
              </a:buClr>
              <a:buSzPct val="80000"/>
              <a:buFont typeface="Wingdings 3" panose="05040102010807070707" pitchFamily="18" charset="2"/>
              <a:buChar char=""/>
            </a:pPr>
            <a:r>
              <a:rPr lang="en-US" sz="2400" dirty="0"/>
              <a:t>The cells of the upper epidermis often secrete a waxy substance, that lies on top of them. It is called the cuticle, and it helps to stop water evaporating from the leaf. There is sometimes a cuticle on the underside of the leaf as well</a:t>
            </a:r>
            <a:r>
              <a:rPr lang="en-US" sz="2400" dirty="0" smtClean="0"/>
              <a:t>.</a:t>
            </a:r>
            <a:endParaRPr lang="en-US" sz="24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60</a:t>
            </a:r>
            <a:endParaRPr lang="en-GB" sz="1000" b="1" dirty="0">
              <a:latin typeface="Arial" panose="020B0604020202020204" pitchFamily="34" charset="0"/>
              <a:cs typeface="Arial" panose="020B0604020202020204" pitchFamily="34" charset="0"/>
            </a:endParaRPr>
          </a:p>
        </p:txBody>
      </p:sp>
      <p:sp>
        <p:nvSpPr>
          <p:cNvPr id="6" name="Rectangle 5"/>
          <p:cNvSpPr/>
          <p:nvPr/>
        </p:nvSpPr>
        <p:spPr>
          <a:xfrm>
            <a:off x="170706" y="2924944"/>
            <a:ext cx="4401294" cy="3785652"/>
          </a:xfrm>
          <a:prstGeom prst="rect">
            <a:avLst/>
          </a:prstGeom>
        </p:spPr>
        <p:txBody>
          <a:bodyPr wrap="square">
            <a:spAutoFit/>
          </a:bodyPr>
          <a:lstStyle/>
          <a:p>
            <a:pPr marL="355600" indent="-355600">
              <a:buClr>
                <a:srgbClr val="C00000"/>
              </a:buClr>
              <a:buSzPct val="80000"/>
              <a:buFont typeface="Wingdings 3" panose="05040102010807070707" pitchFamily="18" charset="2"/>
              <a:buChar char=""/>
            </a:pPr>
            <a:r>
              <a:rPr lang="en-US" sz="2400" dirty="0"/>
              <a:t>In the lower epidermis, there are small openings called stomata (singular: stoma). Each stoma is surrounded by a pair of sausage-shaped guard cells which can open or close the hole. Guard cells, unlike other cells in the epidermis, do contain chloroplasts.</a:t>
            </a:r>
            <a:endParaRPr lang="en-US" sz="2400" dirty="0"/>
          </a:p>
        </p:txBody>
      </p:sp>
      <p:sp>
        <p:nvSpPr>
          <p:cNvPr id="9" name="Rectangle 8"/>
          <p:cNvSpPr/>
          <p:nvPr/>
        </p:nvSpPr>
        <p:spPr>
          <a:xfrm>
            <a:off x="4427983" y="6294725"/>
            <a:ext cx="4464495"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6.2 –</a:t>
            </a:r>
            <a:r>
              <a:rPr lang="en-US" sz="2000" dirty="0" smtClean="0"/>
              <a:t>The </a:t>
            </a:r>
            <a:r>
              <a:rPr lang="en-US" sz="2000" dirty="0"/>
              <a:t>structure of a leaf.</a:t>
            </a:r>
            <a:endParaRPr lang="en-GB" sz="2000" dirty="0"/>
          </a:p>
        </p:txBody>
      </p:sp>
      <p:sp>
        <p:nvSpPr>
          <p:cNvPr id="10" name="TextBox 9">
            <a:hlinkClick r:id="rId4" action="ppaction://hlinksldjump"/>
          </p:cNvPr>
          <p:cNvSpPr txBox="1"/>
          <p:nvPr/>
        </p:nvSpPr>
        <p:spPr>
          <a:xfrm>
            <a:off x="8244408" y="112474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769064880"/>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6.3 – Leaves - Structure</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60</a:t>
            </a:r>
            <a:endParaRPr lang="en-GB" sz="10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16926" t="17189" r="10626" b="9963"/>
          <a:stretch/>
        </p:blipFill>
        <p:spPr>
          <a:xfrm>
            <a:off x="179512" y="1124744"/>
            <a:ext cx="8712968" cy="4981870"/>
          </a:xfrm>
          <a:prstGeom prst="rect">
            <a:avLst/>
          </a:prstGeom>
        </p:spPr>
      </p:pic>
      <p:sp>
        <p:nvSpPr>
          <p:cNvPr id="5" name="TextBox 4"/>
          <p:cNvSpPr txBox="1"/>
          <p:nvPr/>
        </p:nvSpPr>
        <p:spPr>
          <a:xfrm>
            <a:off x="3347864" y="6021288"/>
            <a:ext cx="3550972" cy="369332"/>
          </a:xfrm>
          <a:prstGeom prst="rect">
            <a:avLst/>
          </a:prstGeom>
          <a:noFill/>
        </p:spPr>
        <p:txBody>
          <a:bodyPr wrap="none" rtlCol="0">
            <a:spAutoFit/>
          </a:bodyPr>
          <a:lstStyle/>
          <a:p>
            <a:pPr>
              <a:tabLst>
                <a:tab pos="1428750" algn="l"/>
                <a:tab pos="2343150" algn="l"/>
              </a:tabLst>
            </a:pPr>
            <a:r>
              <a:rPr lang="en-US" b="1" dirty="0" smtClean="0"/>
              <a:t>Guard cell	stoma	air space</a:t>
            </a:r>
            <a:endParaRPr lang="en-US" b="1" dirty="0"/>
          </a:p>
        </p:txBody>
      </p:sp>
      <p:sp>
        <p:nvSpPr>
          <p:cNvPr id="10" name="TextBox 9"/>
          <p:cNvSpPr txBox="1"/>
          <p:nvPr/>
        </p:nvSpPr>
        <p:spPr>
          <a:xfrm>
            <a:off x="187152" y="3356992"/>
            <a:ext cx="753411" cy="369332"/>
          </a:xfrm>
          <a:prstGeom prst="rect">
            <a:avLst/>
          </a:prstGeom>
          <a:solidFill>
            <a:schemeClr val="bg1"/>
          </a:solidFill>
        </p:spPr>
        <p:txBody>
          <a:bodyPr wrap="none" lIns="0" tIns="0" rIns="0" bIns="0" rtlCol="0">
            <a:spAutoFit/>
          </a:bodyPr>
          <a:lstStyle/>
          <a:p>
            <a:pPr>
              <a:tabLst>
                <a:tab pos="1428750" algn="l"/>
                <a:tab pos="2343150" algn="l"/>
              </a:tabLst>
            </a:pPr>
            <a:r>
              <a:rPr lang="en-US" sz="1200" b="1" dirty="0" smtClean="0"/>
              <a:t>Mesophyll</a:t>
            </a:r>
          </a:p>
          <a:p>
            <a:pPr>
              <a:tabLst>
                <a:tab pos="1428750" algn="l"/>
                <a:tab pos="2343150" algn="l"/>
              </a:tabLst>
            </a:pPr>
            <a:r>
              <a:rPr lang="en-US" sz="1200" b="1" dirty="0" smtClean="0"/>
              <a:t>layer</a:t>
            </a:r>
            <a:endParaRPr lang="en-US" sz="1200" b="1" dirty="0"/>
          </a:p>
        </p:txBody>
      </p:sp>
      <p:sp>
        <p:nvSpPr>
          <p:cNvPr id="11" name="TextBox 10"/>
          <p:cNvSpPr txBox="1"/>
          <p:nvPr/>
        </p:nvSpPr>
        <p:spPr>
          <a:xfrm>
            <a:off x="8544330" y="4396462"/>
            <a:ext cx="316946" cy="184666"/>
          </a:xfrm>
          <a:prstGeom prst="rect">
            <a:avLst/>
          </a:prstGeom>
          <a:solidFill>
            <a:schemeClr val="bg1"/>
          </a:solidFill>
        </p:spPr>
        <p:txBody>
          <a:bodyPr wrap="none" lIns="0" tIns="0" rIns="0" bIns="0" rtlCol="0">
            <a:spAutoFit/>
          </a:bodyPr>
          <a:lstStyle/>
          <a:p>
            <a:pPr>
              <a:tabLst>
                <a:tab pos="1428750" algn="l"/>
                <a:tab pos="2343150" algn="l"/>
              </a:tabLst>
            </a:pPr>
            <a:r>
              <a:rPr lang="en-US" sz="1200" b="1" dirty="0" smtClean="0"/>
              <a:t>Vein</a:t>
            </a:r>
            <a:endParaRPr lang="en-US" sz="1200" b="1" dirty="0"/>
          </a:p>
        </p:txBody>
      </p:sp>
      <p:sp>
        <p:nvSpPr>
          <p:cNvPr id="12" name="TextBox 11"/>
          <p:cNvSpPr txBox="1"/>
          <p:nvPr/>
        </p:nvSpPr>
        <p:spPr>
          <a:xfrm>
            <a:off x="1691680" y="1124744"/>
            <a:ext cx="6408712" cy="184666"/>
          </a:xfrm>
          <a:prstGeom prst="rect">
            <a:avLst/>
          </a:prstGeom>
          <a:solidFill>
            <a:schemeClr val="bg1"/>
          </a:solidFill>
        </p:spPr>
        <p:txBody>
          <a:bodyPr wrap="square" lIns="0" tIns="0" rIns="0" bIns="0" rtlCol="0">
            <a:spAutoFit/>
          </a:bodyPr>
          <a:lstStyle/>
          <a:p>
            <a:pPr>
              <a:tabLst>
                <a:tab pos="973138" algn="l"/>
                <a:tab pos="2109788" algn="l"/>
                <a:tab pos="3200400" algn="l"/>
                <a:tab pos="4349750" algn="l"/>
                <a:tab pos="5205413" algn="l"/>
              </a:tabLst>
            </a:pPr>
            <a:r>
              <a:rPr lang="en-US" sz="1200" b="1" dirty="0" smtClean="0"/>
              <a:t>Cuticle	Cell Wall	Vacuole</a:t>
            </a:r>
            <a:r>
              <a:rPr lang="en-US" sz="1200" b="1" dirty="0"/>
              <a:t>	</a:t>
            </a:r>
            <a:r>
              <a:rPr lang="en-US" sz="1200" b="1" dirty="0" smtClean="0"/>
              <a:t>Cytoplasm	Nucleus	Chloroplast</a:t>
            </a:r>
            <a:endParaRPr lang="en-US" sz="1200" b="1" dirty="0"/>
          </a:p>
        </p:txBody>
      </p:sp>
      <p:sp>
        <p:nvSpPr>
          <p:cNvPr id="13" name="Rectangle 12"/>
          <p:cNvSpPr/>
          <p:nvPr/>
        </p:nvSpPr>
        <p:spPr>
          <a:xfrm>
            <a:off x="179512" y="6390620"/>
            <a:ext cx="6711684" cy="276999"/>
          </a:xfrm>
          <a:prstGeom prst="rect">
            <a:avLst/>
          </a:prstGeom>
        </p:spPr>
        <p:txBody>
          <a:bodyPr wrap="square" lIns="0" tIns="0" rIns="0" bIns="0">
            <a:spAutoFit/>
          </a:bodyPr>
          <a:lstStyle/>
          <a:p>
            <a:pPr marL="285750" indent="-285750">
              <a:buClr>
                <a:srgbClr val="C00000"/>
              </a:buClr>
              <a:buSzPct val="80000"/>
              <a:buFont typeface="Arial" panose="020B0604020202020204" pitchFamily="34" charset="0"/>
              <a:buChar char="▲"/>
            </a:pPr>
            <a:r>
              <a:rPr lang="en-US" b="1" dirty="0"/>
              <a:t>Figure </a:t>
            </a:r>
            <a:r>
              <a:rPr lang="en-US" b="1" dirty="0" smtClean="0"/>
              <a:t>6.3 –</a:t>
            </a:r>
            <a:r>
              <a:rPr lang="en-US" dirty="0" smtClean="0"/>
              <a:t> Transverse </a:t>
            </a:r>
            <a:r>
              <a:rPr lang="en-US" dirty="0"/>
              <a:t>section through a small part of a leaf. </a:t>
            </a:r>
            <a:endParaRPr lang="en-GB" dirty="0"/>
          </a:p>
        </p:txBody>
      </p:sp>
      <p:sp>
        <p:nvSpPr>
          <p:cNvPr id="14" name="TextBox 13">
            <a:hlinkClick r:id="rId4" action="ppaction://hlinksldjump"/>
          </p:cNvPr>
          <p:cNvSpPr txBox="1"/>
          <p:nvPr/>
        </p:nvSpPr>
        <p:spPr>
          <a:xfrm>
            <a:off x="8244408" y="126876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993041377"/>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6.3 – Leaves - Structure</a:t>
            </a:r>
            <a:endParaRPr lang="en-US" dirty="0"/>
          </a:p>
        </p:txBody>
      </p:sp>
      <p:sp>
        <p:nvSpPr>
          <p:cNvPr id="34" name="Rectangle 33"/>
          <p:cNvSpPr/>
          <p:nvPr/>
        </p:nvSpPr>
        <p:spPr>
          <a:xfrm>
            <a:off x="179511" y="1124744"/>
            <a:ext cx="8712967" cy="1446550"/>
          </a:xfrm>
          <a:prstGeom prst="rect">
            <a:avLst/>
          </a:prstGeom>
        </p:spPr>
        <p:txBody>
          <a:bodyPr wrap="square">
            <a:spAutoFit/>
          </a:bodyPr>
          <a:lstStyle/>
          <a:p>
            <a:pPr>
              <a:buClr>
                <a:srgbClr val="C00000"/>
              </a:buClr>
              <a:buSzPct val="80000"/>
            </a:pPr>
            <a:r>
              <a:rPr lang="en-US" sz="2200" b="1" dirty="0" smtClean="0">
                <a:solidFill>
                  <a:srgbClr val="C00000"/>
                </a:solidFill>
              </a:rPr>
              <a:t>Leaf Structure</a:t>
            </a:r>
          </a:p>
          <a:p>
            <a:pPr marL="355600" indent="-355600">
              <a:buClr>
                <a:srgbClr val="C00000"/>
              </a:buClr>
              <a:buSzPct val="80000"/>
              <a:buFont typeface="Wingdings 3" panose="05040102010807070707" pitchFamily="18" charset="2"/>
              <a:buChar char=""/>
            </a:pPr>
            <a:r>
              <a:rPr lang="en-US" sz="2200" dirty="0"/>
              <a:t>The middle layers of the leaf are called the mesophyll (‘</a:t>
            </a:r>
            <a:r>
              <a:rPr lang="en-US" sz="2200" b="1" dirty="0" err="1">
                <a:solidFill>
                  <a:srgbClr val="FF0000"/>
                </a:solidFill>
              </a:rPr>
              <a:t>meso</a:t>
            </a:r>
            <a:r>
              <a:rPr lang="en-US" sz="2200" dirty="0"/>
              <a:t>’ means middle, and ‘</a:t>
            </a:r>
            <a:r>
              <a:rPr lang="en-US" sz="2200" b="1" dirty="0" err="1">
                <a:solidFill>
                  <a:srgbClr val="FF0000"/>
                </a:solidFill>
              </a:rPr>
              <a:t>phyll</a:t>
            </a:r>
            <a:r>
              <a:rPr lang="en-US" sz="2200" dirty="0"/>
              <a:t>’ means leaf). These cells all contain chloroplasts. </a:t>
            </a:r>
            <a:endParaRPr lang="en-US" sz="220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60</a:t>
            </a:r>
            <a:endParaRPr lang="en-GB" sz="1000" b="1" dirty="0">
              <a:latin typeface="Arial" panose="020B0604020202020204" pitchFamily="34" charset="0"/>
              <a:cs typeface="Arial" panose="020B0604020202020204" pitchFamily="34" charset="0"/>
            </a:endParaRPr>
          </a:p>
        </p:txBody>
      </p:sp>
      <p:sp>
        <p:nvSpPr>
          <p:cNvPr id="5" name="Rectangle 4"/>
          <p:cNvSpPr/>
          <p:nvPr/>
        </p:nvSpPr>
        <p:spPr>
          <a:xfrm>
            <a:off x="179512" y="5653697"/>
            <a:ext cx="8712966" cy="1015663"/>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000" b="1" dirty="0" smtClean="0"/>
              <a:t>Figure </a:t>
            </a:r>
            <a:r>
              <a:rPr lang="en-US" sz="2000" b="1" dirty="0"/>
              <a:t>6.4 </a:t>
            </a:r>
            <a:r>
              <a:rPr lang="en-US" sz="2000" dirty="0" smtClean="0"/>
              <a:t>- A </a:t>
            </a:r>
            <a:r>
              <a:rPr lang="en-US" sz="2000" dirty="0"/>
              <a:t>photograph taken with a scanning electron microscope, </a:t>
            </a:r>
            <a:r>
              <a:rPr lang="en-US" sz="2000" dirty="0" smtClean="0"/>
              <a:t>showing </a:t>
            </a:r>
            <a:r>
              <a:rPr lang="en-US" sz="2000" dirty="0"/>
              <a:t>the cells inside a leaf. Scanning electron microscopes provide </a:t>
            </a:r>
            <a:r>
              <a:rPr lang="en-US" sz="2000" dirty="0" smtClean="0"/>
              <a:t>3D images</a:t>
            </a:r>
            <a:r>
              <a:rPr lang="en-US" sz="2000" dirty="0"/>
              <a:t>. (x400).</a:t>
            </a:r>
          </a:p>
        </p:txBody>
      </p:sp>
      <p:pic>
        <p:nvPicPr>
          <p:cNvPr id="11266" name="Picture 2" descr="Image result for leaf cells microscope"/>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490651" y="2343475"/>
            <a:ext cx="4385432" cy="328874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79512" y="2492896"/>
            <a:ext cx="4392488" cy="3139321"/>
          </a:xfrm>
          <a:prstGeom prst="rect">
            <a:avLst/>
          </a:prstGeom>
        </p:spPr>
        <p:txBody>
          <a:bodyPr wrap="square">
            <a:spAutoFit/>
          </a:bodyPr>
          <a:lstStyle/>
          <a:p>
            <a:pPr marL="355600" indent="-355600">
              <a:buClr>
                <a:srgbClr val="C00000"/>
              </a:buClr>
              <a:buSzPct val="80000"/>
              <a:buFont typeface="Wingdings 3" panose="05040102010807070707" pitchFamily="18" charset="2"/>
              <a:buChar char=""/>
            </a:pPr>
            <a:r>
              <a:rPr lang="en-US" sz="2200" dirty="0"/>
              <a:t>The cells nearer to the top of the leaf are arranged like a fence or palisade, and they form the palisade layer. The cells beneath them are rounder, and arranged quite loosely, with large air spaces between them. They form the spongy layer (Figure</a:t>
            </a:r>
            <a:r>
              <a:rPr lang="en-US" sz="2200" b="1" dirty="0"/>
              <a:t> 6.3</a:t>
            </a:r>
            <a:r>
              <a:rPr lang="en-US" sz="2200" dirty="0"/>
              <a:t>).</a:t>
            </a:r>
          </a:p>
        </p:txBody>
      </p:sp>
      <p:sp>
        <p:nvSpPr>
          <p:cNvPr id="11" name="TextBox 10">
            <a:hlinkClick r:id="rId4" action="ppaction://hlinksldjump"/>
          </p:cNvPr>
          <p:cNvSpPr txBox="1"/>
          <p:nvPr/>
        </p:nvSpPr>
        <p:spPr>
          <a:xfrm>
            <a:off x="8244408" y="9418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307066234"/>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6.3 – Leaves - Structure</a:t>
            </a:r>
            <a:endParaRPr lang="en-US" dirty="0"/>
          </a:p>
        </p:txBody>
      </p:sp>
      <p:sp>
        <p:nvSpPr>
          <p:cNvPr id="34" name="Rectangle 33"/>
          <p:cNvSpPr/>
          <p:nvPr/>
        </p:nvSpPr>
        <p:spPr>
          <a:xfrm>
            <a:off x="179511" y="1117054"/>
            <a:ext cx="4176465" cy="4893647"/>
          </a:xfrm>
          <a:prstGeom prst="rect">
            <a:avLst/>
          </a:prstGeom>
        </p:spPr>
        <p:txBody>
          <a:bodyPr wrap="square">
            <a:spAutoFit/>
          </a:bodyPr>
          <a:lstStyle/>
          <a:p>
            <a:pPr>
              <a:buClr>
                <a:srgbClr val="C00000"/>
              </a:buClr>
              <a:buSzPct val="80000"/>
            </a:pPr>
            <a:r>
              <a:rPr lang="en-US" sz="2400" b="1" dirty="0" smtClean="0">
                <a:solidFill>
                  <a:srgbClr val="C00000"/>
                </a:solidFill>
              </a:rPr>
              <a:t>Leaf Structure</a:t>
            </a:r>
          </a:p>
          <a:p>
            <a:pPr marL="355600" indent="-355600">
              <a:buClr>
                <a:srgbClr val="C00000"/>
              </a:buClr>
              <a:buSzPct val="80000"/>
              <a:buFont typeface="Wingdings 3" panose="05040102010807070707" pitchFamily="18" charset="2"/>
              <a:buChar char=""/>
            </a:pPr>
            <a:r>
              <a:rPr lang="en-US" sz="2400" dirty="0"/>
              <a:t>Running through the mesophyll are veins or vascular bundles. Each vein contains large, thick-walled xylem vessels (Figure </a:t>
            </a:r>
            <a:r>
              <a:rPr lang="en-US" sz="2400" b="1" dirty="0" smtClean="0"/>
              <a:t>6.3</a:t>
            </a:r>
            <a:r>
              <a:rPr lang="en-US" sz="2400" dirty="0"/>
              <a:t>) for carrying water. There are also smaller, thin-walled phloem tubes (Figure </a:t>
            </a:r>
            <a:r>
              <a:rPr lang="en-US" sz="2400" b="1" dirty="0" smtClean="0"/>
              <a:t>6.5</a:t>
            </a:r>
            <a:r>
              <a:rPr lang="en-US" sz="2400" dirty="0"/>
              <a:t>) for carrying away sucrose and other substances that the leaf has made.</a:t>
            </a:r>
            <a:endParaRPr lang="en-US" sz="240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61</a:t>
            </a:r>
            <a:endParaRPr lang="en-GB" sz="1000" b="1" dirty="0">
              <a:latin typeface="Arial" panose="020B0604020202020204" pitchFamily="34" charset="0"/>
              <a:cs typeface="Arial" panose="020B0604020202020204" pitchFamily="34" charset="0"/>
            </a:endParaRPr>
          </a:p>
        </p:txBody>
      </p:sp>
      <p:sp>
        <p:nvSpPr>
          <p:cNvPr id="8" name="Rectangle 7"/>
          <p:cNvSpPr/>
          <p:nvPr/>
        </p:nvSpPr>
        <p:spPr>
          <a:xfrm>
            <a:off x="2267744" y="5838363"/>
            <a:ext cx="6624736" cy="830997"/>
          </a:xfrm>
          <a:prstGeom prst="rect">
            <a:avLst/>
          </a:prstGeom>
        </p:spPr>
        <p:txBody>
          <a:bodyPr wrap="square" lIns="0" tIns="0" rIns="0" bIns="0">
            <a:spAutoFit/>
          </a:bodyPr>
          <a:lstStyle/>
          <a:p>
            <a:pPr indent="457200">
              <a:buClr>
                <a:srgbClr val="C00000"/>
              </a:buClr>
              <a:buSzPct val="80000"/>
              <a:buFont typeface="Arial" panose="020B0604020202020204" pitchFamily="34" charset="0"/>
              <a:buChar char="▲"/>
            </a:pPr>
            <a:r>
              <a:rPr lang="en-US" b="1" dirty="0" smtClean="0"/>
              <a:t>Figure </a:t>
            </a:r>
            <a:r>
              <a:rPr lang="en-US" b="1" dirty="0"/>
              <a:t>6.5 </a:t>
            </a:r>
            <a:r>
              <a:rPr lang="en-US" dirty="0" smtClean="0"/>
              <a:t>- This </a:t>
            </a:r>
            <a:r>
              <a:rPr lang="en-US" dirty="0"/>
              <a:t>photograph was taken using a light microscope. It shows </a:t>
            </a:r>
            <a:r>
              <a:rPr lang="en-US" dirty="0" smtClean="0"/>
              <a:t>an averse </a:t>
            </a:r>
            <a:r>
              <a:rPr lang="en-US" dirty="0"/>
              <a:t>section of a leaf from a tea plant. Can you identify all the </a:t>
            </a:r>
            <a:r>
              <a:rPr lang="en-US" dirty="0" smtClean="0"/>
              <a:t>tissues labelled in </a:t>
            </a:r>
            <a:r>
              <a:rPr lang="en-US" dirty="0"/>
              <a:t>Figure 6.3? (x400).</a:t>
            </a:r>
            <a:endParaRPr lang="en-GB" dirty="0"/>
          </a:p>
        </p:txBody>
      </p:sp>
      <p:pic>
        <p:nvPicPr>
          <p:cNvPr id="14338" name="Picture 2" descr="Image result for tea plant leaf light microscop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99992" y="1117054"/>
            <a:ext cx="4392488" cy="460082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4" action="ppaction://hlinkfile"/>
          </p:cNvPr>
          <p:cNvSpPr txBox="1"/>
          <p:nvPr/>
        </p:nvSpPr>
        <p:spPr>
          <a:xfrm>
            <a:off x="179512" y="6300028"/>
            <a:ext cx="1872208"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b="1" dirty="0" smtClean="0"/>
              <a:t>Leaf Structure</a:t>
            </a:r>
            <a:endParaRPr lang="en-GB" b="1" dirty="0"/>
          </a:p>
        </p:txBody>
      </p:sp>
      <p:sp>
        <p:nvSpPr>
          <p:cNvPr id="11" name="TextBox 10">
            <a:hlinkClick r:id="rId5" action="ppaction://hlinksldjump"/>
          </p:cNvPr>
          <p:cNvSpPr txBox="1"/>
          <p:nvPr/>
        </p:nvSpPr>
        <p:spPr>
          <a:xfrm>
            <a:off x="8244408" y="533430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641795942"/>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6.3 – Leaves - Adaptations</a:t>
            </a:r>
            <a:endParaRPr lang="en-US" dirty="0"/>
          </a:p>
        </p:txBody>
      </p:sp>
      <p:sp>
        <p:nvSpPr>
          <p:cNvPr id="34" name="Rectangle 33"/>
          <p:cNvSpPr/>
          <p:nvPr/>
        </p:nvSpPr>
        <p:spPr>
          <a:xfrm>
            <a:off x="179511" y="1117054"/>
            <a:ext cx="8712969" cy="4778231"/>
          </a:xfrm>
          <a:prstGeom prst="rect">
            <a:avLst/>
          </a:prstGeom>
        </p:spPr>
        <p:txBody>
          <a:bodyPr wrap="square">
            <a:spAutoFit/>
          </a:bodyPr>
          <a:lstStyle/>
          <a:p>
            <a:pPr>
              <a:buClr>
                <a:srgbClr val="C00000"/>
              </a:buClr>
              <a:buSzPct val="80000"/>
            </a:pPr>
            <a:r>
              <a:rPr lang="en-US" sz="2030" b="1" dirty="0" smtClean="0">
                <a:solidFill>
                  <a:srgbClr val="C00000"/>
                </a:solidFill>
              </a:rPr>
              <a:t>Leaf </a:t>
            </a:r>
            <a:r>
              <a:rPr lang="en-US" sz="2030" b="1" dirty="0">
                <a:solidFill>
                  <a:srgbClr val="C00000"/>
                </a:solidFill>
              </a:rPr>
              <a:t>adaptations</a:t>
            </a:r>
          </a:p>
          <a:p>
            <a:pPr marL="355600" indent="-355600">
              <a:buClr>
                <a:srgbClr val="C00000"/>
              </a:buClr>
              <a:buSzPct val="80000"/>
              <a:buFont typeface="Wingdings 3" panose="05040102010807070707" pitchFamily="18" charset="2"/>
              <a:buChar char=""/>
            </a:pPr>
            <a:r>
              <a:rPr lang="en-US" sz="2030" dirty="0"/>
              <a:t>Leaves are adapted to obtain carbon dioxide, water and sunlight.</a:t>
            </a:r>
          </a:p>
          <a:p>
            <a:pPr>
              <a:buClr>
                <a:srgbClr val="C00000"/>
              </a:buClr>
              <a:buSzPct val="80000"/>
            </a:pPr>
            <a:r>
              <a:rPr lang="en-US" sz="2030" b="1" dirty="0">
                <a:solidFill>
                  <a:srgbClr val="C00000"/>
                </a:solidFill>
              </a:rPr>
              <a:t>Carbon dioxide</a:t>
            </a:r>
          </a:p>
          <a:p>
            <a:pPr marL="355600" indent="-355600">
              <a:buClr>
                <a:srgbClr val="C00000"/>
              </a:buClr>
              <a:buSzPct val="80000"/>
              <a:buFont typeface="Wingdings 3" panose="05040102010807070707" pitchFamily="18" charset="2"/>
              <a:buChar char=""/>
            </a:pPr>
            <a:r>
              <a:rPr lang="en-US" sz="2030" dirty="0"/>
              <a:t>Carbon dioxide is obtained from the air. There is not very much available, because only about 0.04% of the air is carbon dioxide. Therefore, the leaf must be very efficient at absorbing it. </a:t>
            </a:r>
            <a:endParaRPr lang="en-US" sz="2030" dirty="0" smtClean="0"/>
          </a:p>
          <a:p>
            <a:pPr marL="355600" indent="-355600">
              <a:buClr>
                <a:srgbClr val="C00000"/>
              </a:buClr>
              <a:buSzPct val="80000"/>
              <a:buFont typeface="Wingdings 3" panose="05040102010807070707" pitchFamily="18" charset="2"/>
              <a:buChar char=""/>
            </a:pPr>
            <a:r>
              <a:rPr lang="en-US" sz="2030" dirty="0" smtClean="0"/>
              <a:t>The </a:t>
            </a:r>
            <a:r>
              <a:rPr lang="en-US" sz="2030" dirty="0"/>
              <a:t>leaf is held out into the air by the stem and the leaf stalk, and its large surface area helps to expose it to as much air as possible</a:t>
            </a:r>
            <a:r>
              <a:rPr lang="en-US" sz="2030" dirty="0" smtClean="0"/>
              <a:t>.</a:t>
            </a:r>
          </a:p>
          <a:p>
            <a:pPr marL="355600" indent="-355600">
              <a:buClr>
                <a:srgbClr val="C00000"/>
              </a:buClr>
              <a:buSzPct val="80000"/>
              <a:buFont typeface="Wingdings 3" panose="05040102010807070707" pitchFamily="18" charset="2"/>
              <a:buChar char=""/>
            </a:pPr>
            <a:r>
              <a:rPr lang="en-US" sz="2030" dirty="0"/>
              <a:t>The cells which need the carbon dioxide are the </a:t>
            </a:r>
            <a:r>
              <a:rPr lang="en-US" sz="2030" b="1" dirty="0">
                <a:solidFill>
                  <a:srgbClr val="FF0000"/>
                </a:solidFill>
              </a:rPr>
              <a:t>mesophyll cells</a:t>
            </a:r>
            <a:r>
              <a:rPr lang="en-US" sz="2030" dirty="0"/>
              <a:t>, inside the leaf. The carbon dioxide can get into the leaf through the </a:t>
            </a:r>
            <a:r>
              <a:rPr lang="en-US" sz="2030" b="1" dirty="0">
                <a:solidFill>
                  <a:srgbClr val="FF0000"/>
                </a:solidFill>
              </a:rPr>
              <a:t>stomata</a:t>
            </a:r>
            <a:r>
              <a:rPr lang="en-US" sz="2030" dirty="0"/>
              <a:t>. It does this by </a:t>
            </a:r>
            <a:r>
              <a:rPr lang="en-US" sz="2030" b="1" dirty="0"/>
              <a:t>diffusion</a:t>
            </a:r>
            <a:r>
              <a:rPr lang="en-US" sz="2030" dirty="0"/>
              <a:t>, </a:t>
            </a:r>
            <a:r>
              <a:rPr lang="en-US" sz="2030" dirty="0" smtClean="0"/>
              <a:t>described </a:t>
            </a:r>
            <a:r>
              <a:rPr lang="en-US" sz="2030" dirty="0"/>
              <a:t>in Chapter 3. </a:t>
            </a:r>
            <a:r>
              <a:rPr lang="en-US" sz="2030" dirty="0" smtClean="0"/>
              <a:t>Behind </a:t>
            </a:r>
            <a:r>
              <a:rPr lang="en-US" sz="2030" dirty="0"/>
              <a:t>each stoma is an </a:t>
            </a:r>
            <a:r>
              <a:rPr lang="en-US" sz="2030" b="1" dirty="0">
                <a:solidFill>
                  <a:srgbClr val="FF0000"/>
                </a:solidFill>
              </a:rPr>
              <a:t>air space </a:t>
            </a:r>
            <a:r>
              <a:rPr lang="en-US" sz="2030" dirty="0"/>
              <a:t>(Figure </a:t>
            </a:r>
            <a:r>
              <a:rPr lang="en-US" sz="2030" b="1" dirty="0"/>
              <a:t>6.3</a:t>
            </a:r>
            <a:r>
              <a:rPr lang="en-US" sz="2030" dirty="0"/>
              <a:t>) which connects up with other air spaces between the spongy mesophyll cells. </a:t>
            </a:r>
            <a:r>
              <a:rPr lang="en-US" sz="2030" dirty="0" smtClean="0"/>
              <a:t>The </a:t>
            </a:r>
            <a:r>
              <a:rPr lang="en-US" sz="2030" dirty="0"/>
              <a:t>carbon dioxide can therefore diffuse to all the cells in the leaf. It can then diffuse through the cell wall and cell membrane of each cell, and into the chloroplasts.</a:t>
            </a:r>
            <a:endParaRPr lang="en-US" sz="203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61</a:t>
            </a:r>
            <a:endParaRPr lang="en-GB" sz="1000" b="1" dirty="0">
              <a:latin typeface="Arial" panose="020B0604020202020204" pitchFamily="34" charset="0"/>
              <a:cs typeface="Arial" panose="020B0604020202020204" pitchFamily="34" charset="0"/>
            </a:endParaRPr>
          </a:p>
        </p:txBody>
      </p:sp>
      <p:sp>
        <p:nvSpPr>
          <p:cNvPr id="11" name="Rectangle 10">
            <a:hlinkClick r:id="rId3" action="ppaction://hlinkfile"/>
          </p:cNvPr>
          <p:cNvSpPr/>
          <p:nvPr/>
        </p:nvSpPr>
        <p:spPr>
          <a:xfrm>
            <a:off x="179511" y="5961474"/>
            <a:ext cx="8690099" cy="707886"/>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2000" b="1" dirty="0" smtClean="0">
                <a:solidFill>
                  <a:srgbClr val="C00000"/>
                </a:solidFill>
                <a:latin typeface="Arial" panose="020B0604020202020204" pitchFamily="34" charset="0"/>
                <a:cs typeface="Arial" panose="020B0604020202020204" pitchFamily="34" charset="0"/>
              </a:rPr>
              <a:t>Activity </a:t>
            </a:r>
            <a:r>
              <a:rPr lang="en-US" sz="2000" b="1" dirty="0" smtClean="0">
                <a:solidFill>
                  <a:srgbClr val="C00000"/>
                </a:solidFill>
                <a:latin typeface="Arial" panose="020B0604020202020204" pitchFamily="34" charset="0"/>
                <a:cs typeface="Arial" panose="020B0604020202020204" pitchFamily="34" charset="0"/>
              </a:rPr>
              <a:t>6.1</a:t>
            </a:r>
            <a:endParaRPr lang="en-US" sz="2000" b="1" dirty="0" smtClean="0">
              <a:solidFill>
                <a:srgbClr val="C00000"/>
              </a:solidFill>
              <a:latin typeface="Arial" panose="020B0604020202020204" pitchFamily="34" charset="0"/>
              <a:cs typeface="Arial" panose="020B0604020202020204" pitchFamily="34" charset="0"/>
            </a:endParaRPr>
          </a:p>
          <a:p>
            <a:pPr indent="401638">
              <a:buClr>
                <a:srgbClr val="C00000"/>
              </a:buClr>
              <a:buSzPct val="80000"/>
              <a:buFont typeface="Arial" panose="020B0604020202020204" pitchFamily="34" charset="0"/>
              <a:buChar char="►"/>
              <a:tabLst>
                <a:tab pos="2420938" algn="l"/>
              </a:tabLst>
            </a:pPr>
            <a:r>
              <a:rPr lang="en-US" sz="2000" dirty="0">
                <a:latin typeface="Arial" panose="020B0604020202020204" pitchFamily="34" charset="0"/>
                <a:cs typeface="Arial" panose="020B0604020202020204" pitchFamily="34" charset="0"/>
              </a:rPr>
              <a:t>Use a microscope to observe the cells that cover a leaf.</a:t>
            </a:r>
            <a:endParaRPr lang="en-US" sz="2000" dirty="0">
              <a:latin typeface="Arial" panose="020B0604020202020204" pitchFamily="34" charset="0"/>
              <a:cs typeface="Arial" panose="020B0604020202020204" pitchFamily="34" charset="0"/>
            </a:endParaRPr>
          </a:p>
        </p:txBody>
      </p:sp>
      <p:pic>
        <p:nvPicPr>
          <p:cNvPr id="13" name="Picture 2" descr="Related image">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8532440" y="5748415"/>
            <a:ext cx="573099" cy="57309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hlinkClick r:id="rId5" action="ppaction://hlinksldjump"/>
          </p:cNvPr>
          <p:cNvSpPr txBox="1"/>
          <p:nvPr/>
        </p:nvSpPr>
        <p:spPr>
          <a:xfrm>
            <a:off x="8244408" y="108583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01347312"/>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6.3 – Leaves - Adaptations</a:t>
            </a:r>
            <a:endParaRPr lang="en-US" dirty="0"/>
          </a:p>
        </p:txBody>
      </p:sp>
      <p:sp>
        <p:nvSpPr>
          <p:cNvPr id="34" name="Rectangle 33"/>
          <p:cNvSpPr/>
          <p:nvPr/>
        </p:nvSpPr>
        <p:spPr>
          <a:xfrm>
            <a:off x="179511" y="1117054"/>
            <a:ext cx="8712969" cy="384721"/>
          </a:xfrm>
          <a:prstGeom prst="rect">
            <a:avLst/>
          </a:prstGeom>
        </p:spPr>
        <p:txBody>
          <a:bodyPr wrap="square">
            <a:spAutoFit/>
          </a:bodyPr>
          <a:lstStyle/>
          <a:p>
            <a:pPr>
              <a:buClr>
                <a:srgbClr val="C00000"/>
              </a:buClr>
              <a:buSzPct val="80000"/>
            </a:pPr>
            <a:r>
              <a:rPr lang="en-US" sz="1900" b="1" dirty="0" smtClean="0">
                <a:solidFill>
                  <a:srgbClr val="C00000"/>
                </a:solidFill>
              </a:rPr>
              <a:t>Carbon dioxide</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61</a:t>
            </a:r>
            <a:endParaRPr lang="en-GB" sz="1000" b="1" dirty="0">
              <a:latin typeface="Arial" panose="020B0604020202020204" pitchFamily="34" charset="0"/>
              <a:cs typeface="Arial" panose="020B0604020202020204" pitchFamily="34" charset="0"/>
            </a:endParaRPr>
          </a:p>
        </p:txBody>
      </p:sp>
      <p:sp>
        <p:nvSpPr>
          <p:cNvPr id="9" name="Rectangle 8"/>
          <p:cNvSpPr/>
          <p:nvPr/>
        </p:nvSpPr>
        <p:spPr>
          <a:xfrm>
            <a:off x="179511" y="6115362"/>
            <a:ext cx="4176465" cy="553998"/>
          </a:xfrm>
          <a:prstGeom prst="rect">
            <a:avLst/>
          </a:prstGeom>
        </p:spPr>
        <p:txBody>
          <a:bodyPr wrap="square" lIns="0" tIns="0" rIns="0" bIns="0">
            <a:spAutoFit/>
          </a:bodyPr>
          <a:lstStyle/>
          <a:p>
            <a:pPr indent="457200">
              <a:buClr>
                <a:srgbClr val="C00000"/>
              </a:buClr>
              <a:buSzPct val="80000"/>
              <a:buFont typeface="Arial" panose="020B0604020202020204" pitchFamily="34" charset="0"/>
              <a:buChar char="▲"/>
            </a:pPr>
            <a:r>
              <a:rPr lang="en-US" b="1" dirty="0" smtClean="0"/>
              <a:t>Figure 6.6 </a:t>
            </a:r>
            <a:r>
              <a:rPr lang="en-US" dirty="0"/>
              <a:t>- Surface view of the lower epidermis of a leaf.</a:t>
            </a:r>
            <a:endParaRPr lang="en-GB"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9512" y="1484784"/>
            <a:ext cx="3960441" cy="4536504"/>
          </a:xfrm>
          <a:prstGeom prst="rect">
            <a:avLst/>
          </a:prstGeom>
        </p:spPr>
      </p:pic>
      <p:sp>
        <p:nvSpPr>
          <p:cNvPr id="7" name="Rectangle 6"/>
          <p:cNvSpPr/>
          <p:nvPr/>
        </p:nvSpPr>
        <p:spPr>
          <a:xfrm>
            <a:off x="4355977" y="5284365"/>
            <a:ext cx="4536504" cy="1384995"/>
          </a:xfrm>
          <a:prstGeom prst="rect">
            <a:avLst/>
          </a:prstGeom>
        </p:spPr>
        <p:txBody>
          <a:bodyPr wrap="square" lIns="0" tIns="0" rIns="0" bIns="0">
            <a:spAutoFit/>
          </a:bodyPr>
          <a:lstStyle/>
          <a:p>
            <a:pPr indent="457200">
              <a:buClr>
                <a:srgbClr val="C00000"/>
              </a:buClr>
              <a:buSzPct val="80000"/>
              <a:buFont typeface="Arial" panose="020B0604020202020204" pitchFamily="34" charset="0"/>
              <a:buChar char="▲"/>
            </a:pPr>
            <a:r>
              <a:rPr lang="en-US" b="1" dirty="0" smtClean="0"/>
              <a:t>Figure 6.7 </a:t>
            </a:r>
            <a:r>
              <a:rPr lang="en-US" dirty="0"/>
              <a:t>- The lower surface of a leaf, showing the closely fitting cells of the epidermis. The oval openings are stomata, and the two curved cells around each stoma are guard cells (x450).</a:t>
            </a:r>
            <a:endParaRPr lang="en-GB" dirty="0"/>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355976" y="1148995"/>
            <a:ext cx="4500500" cy="3952211"/>
          </a:xfrm>
          <a:prstGeom prst="rect">
            <a:avLst/>
          </a:prstGeom>
        </p:spPr>
      </p:pic>
      <p:sp>
        <p:nvSpPr>
          <p:cNvPr id="10" name="TextBox 9">
            <a:hlinkClick r:id="rId5" action="ppaction://hlinksldjump"/>
          </p:cNvPr>
          <p:cNvSpPr txBox="1"/>
          <p:nvPr/>
        </p:nvSpPr>
        <p:spPr>
          <a:xfrm>
            <a:off x="8244408" y="443711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501858318"/>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800" dirty="0" smtClean="0"/>
              <a:t>6.2 – Photosynthesis - Questions</a:t>
            </a:r>
            <a:endParaRPr lang="en-GB" sz="3800"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62</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4744"/>
            <a:ext cx="8699936" cy="5521333"/>
          </a:xfrm>
          <a:prstGeom prst="rect">
            <a:avLst/>
          </a:prstGeom>
          <a:solidFill>
            <a:srgbClr val="F5FC9A"/>
          </a:solidFill>
          <a:ln w="57150">
            <a:solidFill>
              <a:srgbClr val="002060"/>
            </a:solidFill>
          </a:ln>
        </p:spPr>
        <p:txBody>
          <a:bodyPr wrap="square">
            <a:spAutoFit/>
          </a:bodyPr>
          <a:lstStyle/>
          <a:p>
            <a:pPr marL="857250" indent="-857250">
              <a:buClr>
                <a:srgbClr val="0070C0"/>
              </a:buClr>
              <a:tabLst>
                <a:tab pos="4300538" algn="l"/>
              </a:tabLst>
            </a:pPr>
            <a:r>
              <a:rPr lang="en-US" sz="3600" b="1" dirty="0"/>
              <a:t>6.4</a:t>
            </a:r>
            <a:r>
              <a:rPr lang="en-US" sz="3600" dirty="0"/>
              <a:t> </a:t>
            </a:r>
            <a:r>
              <a:rPr lang="en-US" sz="3600" dirty="0" smtClean="0"/>
              <a:t>	What </a:t>
            </a:r>
            <a:r>
              <a:rPr lang="en-US" sz="3600" dirty="0"/>
              <a:t>is another name for a leaf stalk?</a:t>
            </a:r>
          </a:p>
          <a:p>
            <a:pPr marL="857250" indent="-857250">
              <a:buClr>
                <a:srgbClr val="0070C0"/>
              </a:buClr>
              <a:tabLst>
                <a:tab pos="4300538" algn="l"/>
              </a:tabLst>
            </a:pPr>
            <a:r>
              <a:rPr lang="en-US" sz="3600" b="1" dirty="0"/>
              <a:t>6.5</a:t>
            </a:r>
            <a:r>
              <a:rPr lang="en-US" sz="3600" dirty="0"/>
              <a:t> </a:t>
            </a:r>
            <a:r>
              <a:rPr lang="en-US" sz="3600" dirty="0" smtClean="0"/>
              <a:t>	Which </a:t>
            </a:r>
            <a:r>
              <a:rPr lang="en-US" sz="3600" dirty="0"/>
              <a:t>kind of cell makes the cuticle on a leaf?</a:t>
            </a:r>
          </a:p>
          <a:p>
            <a:pPr marL="857250" indent="-857250">
              <a:buClr>
                <a:srgbClr val="0070C0"/>
              </a:buClr>
              <a:tabLst>
                <a:tab pos="4300538" algn="l"/>
              </a:tabLst>
            </a:pPr>
            <a:r>
              <a:rPr lang="en-US" sz="3600" b="1" dirty="0"/>
              <a:t>6.6</a:t>
            </a:r>
            <a:r>
              <a:rPr lang="en-US" sz="3600" dirty="0"/>
              <a:t> </a:t>
            </a:r>
            <a:r>
              <a:rPr lang="en-US" sz="3600" dirty="0" smtClean="0"/>
              <a:t>	What </a:t>
            </a:r>
            <a:r>
              <a:rPr lang="en-US" sz="3600" dirty="0"/>
              <a:t>is the function of the cuticle?</a:t>
            </a:r>
          </a:p>
          <a:p>
            <a:pPr marL="857250" indent="-857250">
              <a:buClr>
                <a:srgbClr val="0070C0"/>
              </a:buClr>
              <a:tabLst>
                <a:tab pos="4300538" algn="l"/>
              </a:tabLst>
            </a:pPr>
            <a:r>
              <a:rPr lang="en-US" sz="3600" b="1" dirty="0"/>
              <a:t>6.7</a:t>
            </a:r>
            <a:r>
              <a:rPr lang="en-US" sz="3600" dirty="0"/>
              <a:t> </a:t>
            </a:r>
            <a:r>
              <a:rPr lang="en-US" sz="3600" dirty="0" smtClean="0"/>
              <a:t>	What </a:t>
            </a:r>
            <a:r>
              <a:rPr lang="en-US" sz="3600" dirty="0"/>
              <a:t>are stomata?</a:t>
            </a:r>
          </a:p>
          <a:p>
            <a:pPr marL="857250" indent="-857250">
              <a:buClr>
                <a:srgbClr val="0070C0"/>
              </a:buClr>
              <a:tabLst>
                <a:tab pos="4300538" algn="l"/>
              </a:tabLst>
            </a:pPr>
            <a:r>
              <a:rPr lang="en-US" sz="3600" b="1" dirty="0"/>
              <a:t>6.8</a:t>
            </a:r>
            <a:r>
              <a:rPr lang="en-US" sz="3600" dirty="0"/>
              <a:t> </a:t>
            </a:r>
            <a:r>
              <a:rPr lang="en-US" sz="3600" dirty="0" smtClean="0"/>
              <a:t>	What </a:t>
            </a:r>
            <a:r>
              <a:rPr lang="en-US" sz="3600" dirty="0"/>
              <a:t>are guard cells?</a:t>
            </a:r>
          </a:p>
          <a:p>
            <a:pPr marL="857250" indent="-857250">
              <a:buClr>
                <a:srgbClr val="0070C0"/>
              </a:buClr>
              <a:tabLst>
                <a:tab pos="4300538" algn="l"/>
              </a:tabLst>
            </a:pPr>
            <a:r>
              <a:rPr lang="en-US" sz="3600" b="1" dirty="0"/>
              <a:t>6.9</a:t>
            </a:r>
            <a:r>
              <a:rPr lang="en-US" sz="3600" dirty="0"/>
              <a:t> </a:t>
            </a:r>
            <a:r>
              <a:rPr lang="en-US" sz="3600" dirty="0" smtClean="0"/>
              <a:t>	List </a:t>
            </a:r>
            <a:r>
              <a:rPr lang="en-US" sz="3600" dirty="0"/>
              <a:t>three kinds of cell in a leaf which contain chloroplasts, and one kind which does not.</a:t>
            </a:r>
            <a:endParaRPr lang="en-US" sz="3600" dirty="0"/>
          </a:p>
        </p:txBody>
      </p:sp>
      <p:sp>
        <p:nvSpPr>
          <p:cNvPr id="26" name="TextBox 25">
            <a:hlinkClick r:id="rId3" action="ppaction://hlinkfile"/>
          </p:cNvPr>
          <p:cNvSpPr txBox="1"/>
          <p:nvPr/>
        </p:nvSpPr>
        <p:spPr>
          <a:xfrm>
            <a:off x="8212613" y="4005064"/>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1517517"/>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6.3 – Leaves - Adaptations</a:t>
            </a:r>
            <a:endParaRPr lang="en-US" dirty="0"/>
          </a:p>
        </p:txBody>
      </p:sp>
      <p:sp>
        <p:nvSpPr>
          <p:cNvPr id="34" name="Rectangle 33"/>
          <p:cNvSpPr/>
          <p:nvPr/>
        </p:nvSpPr>
        <p:spPr>
          <a:xfrm>
            <a:off x="179511" y="1117054"/>
            <a:ext cx="4464497" cy="4154984"/>
          </a:xfrm>
          <a:prstGeom prst="rect">
            <a:avLst/>
          </a:prstGeom>
        </p:spPr>
        <p:txBody>
          <a:bodyPr wrap="square">
            <a:spAutoFit/>
          </a:bodyPr>
          <a:lstStyle/>
          <a:p>
            <a:pPr>
              <a:buClr>
                <a:srgbClr val="C00000"/>
              </a:buClr>
              <a:buSzPct val="80000"/>
            </a:pPr>
            <a:r>
              <a:rPr lang="en-US" sz="2400" b="1" dirty="0" smtClean="0">
                <a:solidFill>
                  <a:srgbClr val="C00000"/>
                </a:solidFill>
              </a:rPr>
              <a:t>Water</a:t>
            </a:r>
            <a:endParaRPr lang="en-US" sz="2400" b="1" dirty="0">
              <a:solidFill>
                <a:srgbClr val="C00000"/>
              </a:solidFill>
            </a:endParaRPr>
          </a:p>
          <a:p>
            <a:pPr marL="355600" indent="-355600">
              <a:buClr>
                <a:srgbClr val="C00000"/>
              </a:buClr>
              <a:buSzPct val="80000"/>
              <a:buFont typeface="Wingdings 3" panose="05040102010807070707" pitchFamily="18" charset="2"/>
              <a:buChar char=""/>
            </a:pPr>
            <a:r>
              <a:rPr lang="en-US" sz="2400" dirty="0"/>
              <a:t>Water is obtained from the soil. It is absorbed by the root hairs, and carried up to the leaf in the xylem vessels. </a:t>
            </a:r>
            <a:endParaRPr lang="en-US" sz="2400" dirty="0" smtClean="0"/>
          </a:p>
          <a:p>
            <a:pPr marL="355600" indent="-355600">
              <a:buClr>
                <a:srgbClr val="C00000"/>
              </a:buClr>
              <a:buSzPct val="80000"/>
              <a:buFont typeface="Wingdings 3" panose="05040102010807070707" pitchFamily="18" charset="2"/>
              <a:buChar char=""/>
            </a:pPr>
            <a:r>
              <a:rPr lang="en-US" sz="2400" dirty="0" smtClean="0"/>
              <a:t>It </a:t>
            </a:r>
            <a:r>
              <a:rPr lang="en-US" sz="2400" dirty="0"/>
              <a:t>then travels from the xylem vessels to the mesophyll cells by osmosis, which was described in Chapter 3. The path it takes is shown in Figures </a:t>
            </a:r>
            <a:r>
              <a:rPr lang="en-US" sz="2400" b="1" dirty="0"/>
              <a:t>6.8</a:t>
            </a:r>
            <a:r>
              <a:rPr lang="en-US" sz="2400" dirty="0"/>
              <a:t> and </a:t>
            </a:r>
            <a:r>
              <a:rPr lang="en-US" sz="2400" b="1" dirty="0"/>
              <a:t>6.9</a:t>
            </a:r>
            <a:r>
              <a:rPr lang="en-US" sz="2400" dirty="0"/>
              <a:t>.</a:t>
            </a:r>
            <a:endParaRPr lang="en-US" sz="240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62</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8499" t="1217" r="2614" b="6384"/>
          <a:stretch/>
        </p:blipFill>
        <p:spPr>
          <a:xfrm>
            <a:off x="4644008" y="1135310"/>
            <a:ext cx="4248472" cy="5498023"/>
          </a:xfrm>
          <a:prstGeom prst="rect">
            <a:avLst/>
          </a:prstGeom>
        </p:spPr>
      </p:pic>
      <p:sp>
        <p:nvSpPr>
          <p:cNvPr id="8" name="Rectangle 7"/>
          <p:cNvSpPr/>
          <p:nvPr/>
        </p:nvSpPr>
        <p:spPr>
          <a:xfrm>
            <a:off x="179511" y="5589240"/>
            <a:ext cx="4464497" cy="1107996"/>
          </a:xfrm>
          <a:prstGeom prst="rect">
            <a:avLst/>
          </a:prstGeom>
        </p:spPr>
        <p:txBody>
          <a:bodyPr wrap="square" lIns="0" tIns="0" rIns="0" bIns="0">
            <a:spAutoFit/>
          </a:bodyPr>
          <a:lstStyle/>
          <a:p>
            <a:pPr indent="400050">
              <a:buClr>
                <a:srgbClr val="C00000"/>
              </a:buClr>
              <a:buSzPct val="80000"/>
              <a:buFont typeface="Arial" panose="020B0604020202020204" pitchFamily="34" charset="0"/>
              <a:buChar char="►"/>
            </a:pPr>
            <a:r>
              <a:rPr lang="en-US" sz="2400" b="1" dirty="0" smtClean="0"/>
              <a:t>Figure 6.8 </a:t>
            </a:r>
            <a:r>
              <a:rPr lang="en-US" sz="2400" dirty="0" smtClean="0"/>
              <a:t>– How the materials for photosynthesis get into a leaf.</a:t>
            </a:r>
            <a:endParaRPr lang="en-GB" sz="2400" dirty="0"/>
          </a:p>
        </p:txBody>
      </p:sp>
      <p:sp>
        <p:nvSpPr>
          <p:cNvPr id="9" name="TextBox 8"/>
          <p:cNvSpPr txBox="1"/>
          <p:nvPr/>
        </p:nvSpPr>
        <p:spPr>
          <a:xfrm>
            <a:off x="5364088" y="2917547"/>
            <a:ext cx="1224136" cy="553998"/>
          </a:xfrm>
          <a:prstGeom prst="rect">
            <a:avLst/>
          </a:prstGeom>
          <a:solidFill>
            <a:schemeClr val="bg1"/>
          </a:solidFill>
        </p:spPr>
        <p:txBody>
          <a:bodyPr wrap="square" lIns="0" tIns="0" rIns="0" bIns="0" rtlCol="0">
            <a:spAutoFit/>
          </a:bodyPr>
          <a:lstStyle/>
          <a:p>
            <a:pPr>
              <a:tabLst>
                <a:tab pos="1428750" algn="l"/>
                <a:tab pos="2343150" algn="l"/>
              </a:tabLst>
            </a:pPr>
            <a:r>
              <a:rPr lang="en-US" sz="1200" b="1" dirty="0" smtClean="0"/>
              <a:t>Carbon dioxide diffuses through stomata.</a:t>
            </a:r>
            <a:endParaRPr lang="en-US" sz="1200" b="1" dirty="0"/>
          </a:p>
        </p:txBody>
      </p:sp>
      <p:sp>
        <p:nvSpPr>
          <p:cNvPr id="12" name="TextBox 11"/>
          <p:cNvSpPr txBox="1"/>
          <p:nvPr/>
        </p:nvSpPr>
        <p:spPr>
          <a:xfrm>
            <a:off x="7488324" y="5949280"/>
            <a:ext cx="1404156" cy="553998"/>
          </a:xfrm>
          <a:prstGeom prst="rect">
            <a:avLst/>
          </a:prstGeom>
          <a:solidFill>
            <a:schemeClr val="bg1"/>
          </a:solidFill>
        </p:spPr>
        <p:txBody>
          <a:bodyPr wrap="square" lIns="0" tIns="0" rIns="0" bIns="0" rtlCol="0">
            <a:spAutoFit/>
          </a:bodyPr>
          <a:lstStyle/>
          <a:p>
            <a:pPr>
              <a:tabLst>
                <a:tab pos="1428750" algn="l"/>
                <a:tab pos="2343150" algn="l"/>
              </a:tabLst>
            </a:pPr>
            <a:r>
              <a:rPr lang="en-US" sz="1200" b="1" dirty="0" smtClean="0"/>
              <a:t>Water in the soil is absorbed through root tips.</a:t>
            </a:r>
            <a:endParaRPr lang="en-US" sz="1200" b="1" dirty="0"/>
          </a:p>
        </p:txBody>
      </p:sp>
      <p:sp>
        <p:nvSpPr>
          <p:cNvPr id="14" name="TextBox 13"/>
          <p:cNvSpPr txBox="1"/>
          <p:nvPr/>
        </p:nvSpPr>
        <p:spPr>
          <a:xfrm>
            <a:off x="7352202" y="3212976"/>
            <a:ext cx="1513756" cy="369332"/>
          </a:xfrm>
          <a:prstGeom prst="rect">
            <a:avLst/>
          </a:prstGeom>
          <a:solidFill>
            <a:schemeClr val="bg1"/>
          </a:solidFill>
        </p:spPr>
        <p:txBody>
          <a:bodyPr wrap="square" lIns="0" tIns="0" rIns="0" bIns="0" rtlCol="0">
            <a:spAutoFit/>
          </a:bodyPr>
          <a:lstStyle/>
          <a:p>
            <a:pPr>
              <a:tabLst>
                <a:tab pos="1428750" algn="l"/>
                <a:tab pos="2343150" algn="l"/>
              </a:tabLst>
            </a:pPr>
            <a:r>
              <a:rPr lang="en-US" sz="1200" b="1" dirty="0" smtClean="0"/>
              <a:t>Sunlight is absorbed through chlorophyll</a:t>
            </a:r>
            <a:endParaRPr lang="en-US" sz="1200" b="1" dirty="0"/>
          </a:p>
        </p:txBody>
      </p:sp>
      <p:sp>
        <p:nvSpPr>
          <p:cNvPr id="16" name="TextBox 15">
            <a:hlinkClick r:id="rId4" action="ppaction://hlinksldjump"/>
          </p:cNvPr>
          <p:cNvSpPr txBox="1"/>
          <p:nvPr/>
        </p:nvSpPr>
        <p:spPr>
          <a:xfrm>
            <a:off x="8244408" y="486916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823476063"/>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6.3 – Leaves - Adaptations</a:t>
            </a:r>
            <a:endParaRPr lang="en-US" dirty="0"/>
          </a:p>
        </p:txBody>
      </p:sp>
      <p:sp>
        <p:nvSpPr>
          <p:cNvPr id="34" name="Rectangle 33"/>
          <p:cNvSpPr/>
          <p:nvPr/>
        </p:nvSpPr>
        <p:spPr>
          <a:xfrm>
            <a:off x="179511" y="1117054"/>
            <a:ext cx="8712970" cy="1938992"/>
          </a:xfrm>
          <a:prstGeom prst="rect">
            <a:avLst/>
          </a:prstGeom>
        </p:spPr>
        <p:txBody>
          <a:bodyPr wrap="square">
            <a:spAutoFit/>
          </a:bodyPr>
          <a:lstStyle/>
          <a:p>
            <a:pPr>
              <a:buClr>
                <a:srgbClr val="C00000"/>
              </a:buClr>
              <a:buSzPct val="80000"/>
            </a:pPr>
            <a:r>
              <a:rPr lang="en-US" sz="1920" b="1" dirty="0" smtClean="0">
                <a:solidFill>
                  <a:srgbClr val="C00000"/>
                </a:solidFill>
              </a:rPr>
              <a:t>Sunlight</a:t>
            </a:r>
            <a:endParaRPr lang="en-US" sz="1920" b="1" dirty="0">
              <a:solidFill>
                <a:srgbClr val="C00000"/>
              </a:solidFill>
            </a:endParaRPr>
          </a:p>
          <a:p>
            <a:pPr marL="355600" indent="-355600">
              <a:buClr>
                <a:srgbClr val="C00000"/>
              </a:buClr>
              <a:buSzPct val="80000"/>
              <a:buFont typeface="Wingdings 3" panose="05040102010807070707" pitchFamily="18" charset="2"/>
              <a:buChar char=""/>
            </a:pPr>
            <a:r>
              <a:rPr lang="en-US" sz="1920" dirty="0"/>
              <a:t>In the mesophyll cells, the chloroplasts are arranged to get as much sunlight as possible, particularly those in the palisade cells. </a:t>
            </a:r>
            <a:endParaRPr lang="en-US" sz="1920" dirty="0" smtClean="0"/>
          </a:p>
          <a:p>
            <a:pPr marL="355600" indent="-355600">
              <a:buClr>
                <a:srgbClr val="C00000"/>
              </a:buClr>
              <a:buSzPct val="80000"/>
              <a:buFont typeface="Wingdings 3" panose="05040102010807070707" pitchFamily="18" charset="2"/>
              <a:buChar char=""/>
            </a:pPr>
            <a:r>
              <a:rPr lang="en-US" sz="1920" dirty="0" smtClean="0"/>
              <a:t>The </a:t>
            </a:r>
            <a:r>
              <a:rPr lang="en-US" sz="1920" dirty="0"/>
              <a:t>chloroplasts can lie broadside on to do this, but in strong sunlight, they often arrange themselves end on. This reduces the amount of light absorbed. </a:t>
            </a:r>
            <a:endParaRPr lang="en-US" sz="192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62</a:t>
            </a:r>
            <a:endParaRPr lang="en-GB" sz="1000" b="1" dirty="0">
              <a:latin typeface="Arial" panose="020B0604020202020204" pitchFamily="34" charset="0"/>
              <a:cs typeface="Arial" panose="020B0604020202020204" pitchFamily="34" charset="0"/>
            </a:endParaRPr>
          </a:p>
        </p:txBody>
      </p:sp>
      <p:sp>
        <p:nvSpPr>
          <p:cNvPr id="8" name="Rectangle 7"/>
          <p:cNvSpPr/>
          <p:nvPr/>
        </p:nvSpPr>
        <p:spPr>
          <a:xfrm>
            <a:off x="4211960" y="6401948"/>
            <a:ext cx="4680520" cy="276999"/>
          </a:xfrm>
          <a:prstGeom prst="rect">
            <a:avLst/>
          </a:prstGeom>
        </p:spPr>
        <p:txBody>
          <a:bodyPr wrap="square" lIns="0" tIns="0" rIns="0" bIns="0">
            <a:spAutoFit/>
          </a:bodyPr>
          <a:lstStyle/>
          <a:p>
            <a:pPr indent="280988">
              <a:buClr>
                <a:srgbClr val="C00000"/>
              </a:buClr>
              <a:buSzPct val="80000"/>
              <a:buFont typeface="Arial" panose="020B0604020202020204" pitchFamily="34" charset="0"/>
              <a:buChar char="▲"/>
            </a:pPr>
            <a:r>
              <a:rPr lang="en-US" b="1" dirty="0" smtClean="0"/>
              <a:t>Figure 6.10 </a:t>
            </a:r>
            <a:r>
              <a:rPr lang="en-US" dirty="0"/>
              <a:t>– </a:t>
            </a:r>
            <a:r>
              <a:rPr lang="en-US" dirty="0" smtClean="0"/>
              <a:t>The stomata in a chloroplast</a:t>
            </a:r>
            <a:endParaRPr lang="en-GB" dirty="0"/>
          </a:p>
        </p:txBody>
      </p:sp>
      <p:pic>
        <p:nvPicPr>
          <p:cNvPr id="5" name="Picture 4"/>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2750" t="1801" r="1963" b="9960"/>
          <a:stretch/>
        </p:blipFill>
        <p:spPr>
          <a:xfrm>
            <a:off x="4348376" y="2708920"/>
            <a:ext cx="4544104" cy="3528392"/>
          </a:xfrm>
          <a:prstGeom prst="rect">
            <a:avLst/>
          </a:prstGeom>
        </p:spPr>
      </p:pic>
      <p:sp>
        <p:nvSpPr>
          <p:cNvPr id="6" name="Rectangle 5"/>
          <p:cNvSpPr/>
          <p:nvPr/>
        </p:nvSpPr>
        <p:spPr>
          <a:xfrm>
            <a:off x="134192" y="2924944"/>
            <a:ext cx="4365799" cy="2160591"/>
          </a:xfrm>
          <a:prstGeom prst="rect">
            <a:avLst/>
          </a:prstGeom>
        </p:spPr>
        <p:txBody>
          <a:bodyPr wrap="square">
            <a:spAutoFit/>
          </a:bodyPr>
          <a:lstStyle/>
          <a:p>
            <a:pPr marL="355600" indent="-355600">
              <a:buClr>
                <a:srgbClr val="C00000"/>
              </a:buClr>
              <a:buSzPct val="80000"/>
              <a:buFont typeface="Wingdings 3" panose="05040102010807070707" pitchFamily="18" charset="2"/>
              <a:buChar char=""/>
            </a:pPr>
            <a:r>
              <a:rPr lang="en-US" sz="1920" dirty="0"/>
              <a:t>Inside them, the chlorophyll is arranged on flat membranes (Figure </a:t>
            </a:r>
            <a:r>
              <a:rPr lang="en-US" sz="1920" b="1" dirty="0"/>
              <a:t>6.10</a:t>
            </a:r>
            <a:r>
              <a:rPr lang="en-US" sz="1920" dirty="0"/>
              <a:t>) to expose as </a:t>
            </a:r>
            <a:r>
              <a:rPr lang="en-US" sz="1920" dirty="0" smtClean="0"/>
              <a:t>much </a:t>
            </a:r>
            <a:r>
              <a:rPr lang="en-US" sz="1920" dirty="0"/>
              <a:t>as possible to the </a:t>
            </a:r>
            <a:r>
              <a:rPr lang="en-US" sz="1920" dirty="0" smtClean="0"/>
              <a:t>sunlight.</a:t>
            </a:r>
          </a:p>
          <a:p>
            <a:pPr marL="355600" indent="-355600">
              <a:buClr>
                <a:srgbClr val="C00000"/>
              </a:buClr>
              <a:buSzPct val="80000"/>
              <a:buFont typeface="Wingdings 3" panose="05040102010807070707" pitchFamily="18" charset="2"/>
              <a:buChar char=""/>
            </a:pPr>
            <a:r>
              <a:rPr lang="en-US" sz="1920" dirty="0"/>
              <a:t>Adaptations of leaves for photosynthesis are shown in Table </a:t>
            </a:r>
            <a:r>
              <a:rPr lang="en-US" sz="1920" b="1" dirty="0"/>
              <a:t>6.1</a:t>
            </a:r>
            <a:r>
              <a:rPr lang="en-US" sz="1920" dirty="0"/>
              <a:t>.</a:t>
            </a:r>
            <a:endParaRPr lang="en-US" sz="1920" dirty="0"/>
          </a:p>
        </p:txBody>
      </p:sp>
      <p:sp>
        <p:nvSpPr>
          <p:cNvPr id="16" name="Round Same Side Corner Rectangle 15"/>
          <p:cNvSpPr/>
          <p:nvPr/>
        </p:nvSpPr>
        <p:spPr>
          <a:xfrm>
            <a:off x="179512" y="5085184"/>
            <a:ext cx="1540764" cy="361026"/>
          </a:xfrm>
          <a:prstGeom prst="round2SameRect">
            <a:avLst>
              <a:gd name="adj1" fmla="val 50000"/>
              <a:gd name="adj2" fmla="val 0"/>
            </a:avLst>
          </a:prstGeom>
          <a:solidFill>
            <a:srgbClr val="F983C1"/>
          </a:solidFill>
          <a:ln>
            <a:solidFill>
              <a:srgbClr val="B212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Study Tip</a:t>
            </a:r>
            <a:endParaRPr lang="en-GB" sz="2000" b="1" dirty="0">
              <a:solidFill>
                <a:schemeClr val="tx1"/>
              </a:solidFill>
              <a:latin typeface="Arial" panose="020B0604020202020204" pitchFamily="34" charset="0"/>
              <a:cs typeface="Arial" panose="020B0604020202020204" pitchFamily="34" charset="0"/>
            </a:endParaRPr>
          </a:p>
        </p:txBody>
      </p:sp>
      <p:sp>
        <p:nvSpPr>
          <p:cNvPr id="17" name="Round Same Side Corner Rectangle 16"/>
          <p:cNvSpPr/>
          <p:nvPr/>
        </p:nvSpPr>
        <p:spPr>
          <a:xfrm flipV="1">
            <a:off x="179512" y="5454678"/>
            <a:ext cx="3752016" cy="1135963"/>
          </a:xfrm>
          <a:prstGeom prst="round2SameRect">
            <a:avLst/>
          </a:prstGeom>
          <a:solidFill>
            <a:srgbClr val="F7C5F0"/>
          </a:solidFill>
          <a:ln>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TextBox 17"/>
          <p:cNvSpPr txBox="1"/>
          <p:nvPr/>
        </p:nvSpPr>
        <p:spPr>
          <a:xfrm>
            <a:off x="251519" y="5518218"/>
            <a:ext cx="3680009" cy="1015663"/>
          </a:xfrm>
          <a:prstGeom prst="rect">
            <a:avLst/>
          </a:prstGeom>
          <a:noFill/>
        </p:spPr>
        <p:txBody>
          <a:bodyPr wrap="square" rtlCol="0">
            <a:spAutoFit/>
          </a:bodyPr>
          <a:lstStyle/>
          <a:p>
            <a:r>
              <a:rPr lang="en-US" sz="2000" dirty="0"/>
              <a:t>Note that chlorophyll does not ‘</a:t>
            </a:r>
            <a:r>
              <a:rPr lang="en-US" sz="2000" b="1" dirty="0"/>
              <a:t>attract</a:t>
            </a:r>
            <a:r>
              <a:rPr lang="en-US" sz="2000" dirty="0"/>
              <a:t>’ light. It absorbs energy from light.</a:t>
            </a:r>
            <a:endParaRPr lang="en-GB" sz="2000" dirty="0"/>
          </a:p>
        </p:txBody>
      </p:sp>
      <p:sp>
        <p:nvSpPr>
          <p:cNvPr id="19" name="TextBox 18"/>
          <p:cNvSpPr txBox="1"/>
          <p:nvPr/>
        </p:nvSpPr>
        <p:spPr>
          <a:xfrm>
            <a:off x="4348375" y="5661828"/>
            <a:ext cx="1087721" cy="215444"/>
          </a:xfrm>
          <a:prstGeom prst="rect">
            <a:avLst/>
          </a:prstGeom>
          <a:solidFill>
            <a:schemeClr val="bg1"/>
          </a:solidFill>
        </p:spPr>
        <p:txBody>
          <a:bodyPr wrap="square" lIns="0" tIns="0" rIns="0" bIns="0" rtlCol="0">
            <a:spAutoFit/>
          </a:bodyPr>
          <a:lstStyle/>
          <a:p>
            <a:pPr>
              <a:tabLst>
                <a:tab pos="1428750" algn="l"/>
                <a:tab pos="2343150" algn="l"/>
              </a:tabLst>
            </a:pPr>
            <a:r>
              <a:rPr lang="en-US" sz="1400" b="1" dirty="0" smtClean="0"/>
              <a:t>Starch grain</a:t>
            </a:r>
            <a:endParaRPr lang="en-US" sz="1400" b="1" dirty="0"/>
          </a:p>
        </p:txBody>
      </p:sp>
      <p:sp>
        <p:nvSpPr>
          <p:cNvPr id="20" name="TextBox 19"/>
          <p:cNvSpPr txBox="1"/>
          <p:nvPr/>
        </p:nvSpPr>
        <p:spPr>
          <a:xfrm>
            <a:off x="5648711" y="5805264"/>
            <a:ext cx="1943433" cy="430887"/>
          </a:xfrm>
          <a:prstGeom prst="rect">
            <a:avLst/>
          </a:prstGeom>
          <a:solidFill>
            <a:schemeClr val="bg1"/>
          </a:solidFill>
        </p:spPr>
        <p:txBody>
          <a:bodyPr wrap="square" lIns="0" tIns="0" rIns="0" bIns="0" rtlCol="0">
            <a:spAutoFit/>
          </a:bodyPr>
          <a:lstStyle/>
          <a:p>
            <a:pPr>
              <a:tabLst>
                <a:tab pos="1428750" algn="l"/>
                <a:tab pos="2343150" algn="l"/>
              </a:tabLst>
            </a:pPr>
            <a:r>
              <a:rPr lang="en-US" sz="1400" b="1" dirty="0" smtClean="0"/>
              <a:t>Stack of membranes containing chlorophyll</a:t>
            </a:r>
            <a:endParaRPr lang="en-US" sz="1400" b="1" dirty="0"/>
          </a:p>
        </p:txBody>
      </p:sp>
      <p:sp>
        <p:nvSpPr>
          <p:cNvPr id="21" name="TextBox 20"/>
          <p:cNvSpPr txBox="1"/>
          <p:nvPr/>
        </p:nvSpPr>
        <p:spPr>
          <a:xfrm>
            <a:off x="7884368" y="5517232"/>
            <a:ext cx="1015714" cy="646331"/>
          </a:xfrm>
          <a:prstGeom prst="rect">
            <a:avLst/>
          </a:prstGeom>
          <a:solidFill>
            <a:schemeClr val="bg1"/>
          </a:solidFill>
        </p:spPr>
        <p:txBody>
          <a:bodyPr wrap="square" lIns="0" tIns="0" rIns="0" bIns="0" rtlCol="0">
            <a:spAutoFit/>
          </a:bodyPr>
          <a:lstStyle/>
          <a:p>
            <a:pPr>
              <a:tabLst>
                <a:tab pos="1428750" algn="l"/>
                <a:tab pos="2343150" algn="l"/>
              </a:tabLst>
            </a:pPr>
            <a:r>
              <a:rPr lang="en-US" sz="1400" b="1" dirty="0" smtClean="0"/>
              <a:t>Membranes around chloroplast</a:t>
            </a:r>
            <a:endParaRPr lang="en-US" sz="1400" b="1" dirty="0"/>
          </a:p>
        </p:txBody>
      </p:sp>
      <p:sp>
        <p:nvSpPr>
          <p:cNvPr id="22" name="TextBox 21">
            <a:hlinkClick r:id="rId4" action="ppaction://hlinksldjump"/>
          </p:cNvPr>
          <p:cNvSpPr txBox="1"/>
          <p:nvPr/>
        </p:nvSpPr>
        <p:spPr>
          <a:xfrm>
            <a:off x="8244408"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964833944"/>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6.3 – Leaves - Adaptations</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63</a:t>
            </a:r>
            <a:endParaRPr lang="en-GB" sz="1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779998144"/>
              </p:ext>
            </p:extLst>
          </p:nvPr>
        </p:nvGraphicFramePr>
        <p:xfrm>
          <a:off x="179512" y="1124744"/>
          <a:ext cx="8712968" cy="5153248"/>
        </p:xfrm>
        <a:graphic>
          <a:graphicData uri="http://schemas.openxmlformats.org/drawingml/2006/table">
            <a:tbl>
              <a:tblPr firstRow="1" bandRow="1">
                <a:tableStyleId>{10A1B5D5-9B99-4C35-A422-299274C87663}</a:tableStyleId>
              </a:tblPr>
              <a:tblGrid>
                <a:gridCol w="3703011"/>
                <a:gridCol w="5009957"/>
              </a:tblGrid>
              <a:tr h="288032">
                <a:tc>
                  <a:txBody>
                    <a:bodyPr/>
                    <a:lstStyle/>
                    <a:p>
                      <a:r>
                        <a:rPr lang="en-US" sz="1300" dirty="0" smtClean="0">
                          <a:latin typeface="Arial" panose="020B0604020202020204" pitchFamily="34" charset="0"/>
                          <a:cs typeface="Arial" panose="020B0604020202020204" pitchFamily="34" charset="0"/>
                        </a:rPr>
                        <a:t>Adaptation</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Function</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32">
                <a:tc>
                  <a:txBody>
                    <a:bodyPr/>
                    <a:lstStyle/>
                    <a:p>
                      <a:r>
                        <a:rPr lang="en-US" sz="1300" dirty="0" smtClean="0">
                          <a:latin typeface="Arial" panose="020B0604020202020204" pitchFamily="34" charset="0"/>
                          <a:cs typeface="Arial" panose="020B0604020202020204" pitchFamily="34" charset="0"/>
                        </a:rPr>
                        <a:t>supported by stem and petiole</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to expose as much of the leaf as possible to the sunlight and air</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32">
                <a:tc>
                  <a:txBody>
                    <a:bodyPr/>
                    <a:lstStyle/>
                    <a:p>
                      <a:r>
                        <a:rPr lang="en-US" sz="1300" dirty="0" smtClean="0">
                          <a:latin typeface="Arial" panose="020B0604020202020204" pitchFamily="34" charset="0"/>
                          <a:cs typeface="Arial" panose="020B0604020202020204" pitchFamily="34" charset="0"/>
                        </a:rPr>
                        <a:t>large surface area</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to expose as large an area as possible to the sunlight and air</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300" dirty="0" smtClean="0">
                          <a:latin typeface="Arial" panose="020B0604020202020204" pitchFamily="34" charset="0"/>
                          <a:cs typeface="Arial" panose="020B0604020202020204" pitchFamily="34" charset="0"/>
                        </a:rPr>
                        <a:t>thin</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to allow sunlight to penetrate to all cells; to allow CO</a:t>
                      </a:r>
                      <a:r>
                        <a:rPr lang="en-US" sz="1300" baseline="-25000" dirty="0" smtClean="0">
                          <a:latin typeface="Arial" panose="020B0604020202020204" pitchFamily="34" charset="0"/>
                          <a:cs typeface="Arial" panose="020B0604020202020204" pitchFamily="34" charset="0"/>
                        </a:rPr>
                        <a:t>2</a:t>
                      </a:r>
                      <a:r>
                        <a:rPr lang="en-US" sz="1300" dirty="0" smtClean="0">
                          <a:latin typeface="Arial" panose="020B0604020202020204" pitchFamily="34" charset="0"/>
                          <a:cs typeface="Arial" panose="020B0604020202020204" pitchFamily="34" charset="0"/>
                        </a:rPr>
                        <a:t> to diffuse in and O</a:t>
                      </a:r>
                      <a:r>
                        <a:rPr lang="en-US" sz="1300" baseline="-25000" dirty="0" smtClean="0">
                          <a:latin typeface="Arial" panose="020B0604020202020204" pitchFamily="34" charset="0"/>
                          <a:cs typeface="Arial" panose="020B0604020202020204" pitchFamily="34" charset="0"/>
                        </a:rPr>
                        <a:t>2</a:t>
                      </a:r>
                      <a:r>
                        <a:rPr lang="en-US" sz="1300" dirty="0" smtClean="0">
                          <a:latin typeface="Arial" panose="020B0604020202020204" pitchFamily="34" charset="0"/>
                          <a:cs typeface="Arial" panose="020B0604020202020204" pitchFamily="34" charset="0"/>
                        </a:rPr>
                        <a:t> to diffuse out as quickly as possible</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2880">
                <a:tc>
                  <a:txBody>
                    <a:bodyPr/>
                    <a:lstStyle/>
                    <a:p>
                      <a:r>
                        <a:rPr lang="en-US" sz="1300" dirty="0" smtClean="0">
                          <a:latin typeface="Arial" panose="020B0604020202020204" pitchFamily="34" charset="0"/>
                          <a:cs typeface="Arial" panose="020B0604020202020204" pitchFamily="34" charset="0"/>
                        </a:rPr>
                        <a:t>stomata in lower epidermis</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to allow CO</a:t>
                      </a:r>
                      <a:r>
                        <a:rPr lang="en-US" sz="1300" baseline="-25000" dirty="0" smtClean="0">
                          <a:latin typeface="Arial" panose="020B0604020202020204" pitchFamily="34" charset="0"/>
                          <a:cs typeface="Arial" panose="020B0604020202020204" pitchFamily="34" charset="0"/>
                        </a:rPr>
                        <a:t>2</a:t>
                      </a:r>
                      <a:r>
                        <a:rPr lang="en-US" sz="1300" dirty="0" smtClean="0">
                          <a:latin typeface="Arial" panose="020B0604020202020204" pitchFamily="34" charset="0"/>
                          <a:cs typeface="Arial" panose="020B0604020202020204" pitchFamily="34" charset="0"/>
                        </a:rPr>
                        <a:t> to diffuse in and O</a:t>
                      </a:r>
                      <a:r>
                        <a:rPr lang="en-US" sz="1300" baseline="-25000" dirty="0" smtClean="0">
                          <a:latin typeface="Arial" panose="020B0604020202020204" pitchFamily="34" charset="0"/>
                          <a:cs typeface="Arial" panose="020B0604020202020204" pitchFamily="34" charset="0"/>
                        </a:rPr>
                        <a:t>2</a:t>
                      </a:r>
                      <a:r>
                        <a:rPr lang="en-US" sz="1300" dirty="0" smtClean="0">
                          <a:latin typeface="Arial" panose="020B0604020202020204" pitchFamily="34" charset="0"/>
                          <a:cs typeface="Arial" panose="020B0604020202020204" pitchFamily="34" charset="0"/>
                        </a:rPr>
                        <a:t> to diffuse out</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1688">
                <a:tc>
                  <a:txBody>
                    <a:bodyPr/>
                    <a:lstStyle/>
                    <a:p>
                      <a:r>
                        <a:rPr lang="en-US" sz="1300" dirty="0" smtClean="0">
                          <a:latin typeface="Arial" panose="020B0604020202020204" pitchFamily="34" charset="0"/>
                          <a:cs typeface="Arial" panose="020B0604020202020204" pitchFamily="34" charset="0"/>
                        </a:rPr>
                        <a:t>air spaces in spongy mesophyll</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to allow CO</a:t>
                      </a:r>
                      <a:r>
                        <a:rPr lang="en-US" sz="1300" baseline="-25000" dirty="0" smtClean="0">
                          <a:latin typeface="Arial" panose="020B0604020202020204" pitchFamily="34" charset="0"/>
                          <a:cs typeface="Arial" panose="020B0604020202020204" pitchFamily="34" charset="0"/>
                        </a:rPr>
                        <a:t>2</a:t>
                      </a:r>
                      <a:r>
                        <a:rPr lang="en-US" sz="1300" dirty="0" smtClean="0">
                          <a:latin typeface="Arial" panose="020B0604020202020204" pitchFamily="34" charset="0"/>
                          <a:cs typeface="Arial" panose="020B0604020202020204" pitchFamily="34" charset="0"/>
                        </a:rPr>
                        <a:t> and O</a:t>
                      </a:r>
                      <a:r>
                        <a:rPr lang="en-US" sz="1300" baseline="-25000" dirty="0" smtClean="0">
                          <a:latin typeface="Arial" panose="020B0604020202020204" pitchFamily="34" charset="0"/>
                          <a:cs typeface="Arial" panose="020B0604020202020204" pitchFamily="34" charset="0"/>
                        </a:rPr>
                        <a:t>2</a:t>
                      </a:r>
                      <a:r>
                        <a:rPr lang="en-US" sz="1300" dirty="0" smtClean="0">
                          <a:latin typeface="Arial" panose="020B0604020202020204" pitchFamily="34" charset="0"/>
                          <a:cs typeface="Arial" panose="020B0604020202020204" pitchFamily="34" charset="0"/>
                        </a:rPr>
                        <a:t> to diffuse to and from all cells</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32">
                <a:tc>
                  <a:txBody>
                    <a:bodyPr/>
                    <a:lstStyle/>
                    <a:p>
                      <a:r>
                        <a:rPr lang="en-US" sz="1300" dirty="0" smtClean="0">
                          <a:latin typeface="Arial" panose="020B0604020202020204" pitchFamily="34" charset="0"/>
                          <a:cs typeface="Arial" panose="020B0604020202020204" pitchFamily="34" charset="0"/>
                        </a:rPr>
                        <a:t>no chloroplasts in epidermal cells</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to allow sunlight to penetrate to the mesophyll layer</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300" dirty="0" smtClean="0">
                          <a:latin typeface="Arial" panose="020B0604020202020204" pitchFamily="34" charset="0"/>
                          <a:cs typeface="Arial" panose="020B0604020202020204" pitchFamily="34" charset="0"/>
                        </a:rPr>
                        <a:t>chloroplasts containing chlorophyll present in the mesophyll layer</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to absorb energy from sunlight, so that CO, will combine with</a:t>
                      </a:r>
                    </a:p>
                    <a:p>
                      <a:r>
                        <a:rPr lang="en-US" sz="1300" dirty="0" smtClean="0">
                          <a:latin typeface="Arial" panose="020B0604020202020204" pitchFamily="34" charset="0"/>
                          <a:cs typeface="Arial" panose="020B0604020202020204" pitchFamily="34" charset="0"/>
                        </a:rPr>
                        <a:t>H</a:t>
                      </a:r>
                      <a:r>
                        <a:rPr lang="en-US" sz="1300" baseline="-25000" dirty="0" smtClean="0">
                          <a:latin typeface="Arial" panose="020B0604020202020204" pitchFamily="34" charset="0"/>
                          <a:cs typeface="Arial" panose="020B0604020202020204" pitchFamily="34" charset="0"/>
                        </a:rPr>
                        <a:t>2</a:t>
                      </a:r>
                      <a:r>
                        <a:rPr lang="en-US" sz="1300" dirty="0" smtClean="0">
                          <a:latin typeface="Arial" panose="020B0604020202020204" pitchFamily="34" charset="0"/>
                          <a:cs typeface="Arial" panose="020B0604020202020204" pitchFamily="34" charset="0"/>
                        </a:rPr>
                        <a:t>O</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300" dirty="0" smtClean="0">
                          <a:latin typeface="Arial" panose="020B0604020202020204" pitchFamily="34" charset="0"/>
                          <a:cs typeface="Arial" panose="020B0604020202020204" pitchFamily="34" charset="0"/>
                        </a:rPr>
                        <a:t>palisade cells arranged end on</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to keep as few cell walls as possible between sunlight and the chloroplasts</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300" dirty="0" smtClean="0">
                          <a:latin typeface="Arial" panose="020B0604020202020204" pitchFamily="34" charset="0"/>
                          <a:cs typeface="Arial" panose="020B0604020202020204" pitchFamily="34" charset="0"/>
                        </a:rPr>
                        <a:t>chloroplasts inside palisade cells often arranged broadside on</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to expose as much chlorophyll as possible to sunlight</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300" dirty="0" smtClean="0">
                          <a:latin typeface="Arial" panose="020B0604020202020204" pitchFamily="34" charset="0"/>
                          <a:cs typeface="Arial" panose="020B0604020202020204" pitchFamily="34" charset="0"/>
                        </a:rPr>
                        <a:t>chlorophyll arranged on flat membranes inside the chloroplasts</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to expose as much chlorophyll as possible to sunlight</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3448">
                <a:tc>
                  <a:txBody>
                    <a:bodyPr/>
                    <a:lstStyle/>
                    <a:p>
                      <a:r>
                        <a:rPr lang="en-US" sz="1300" dirty="0" err="1" smtClean="0">
                          <a:latin typeface="Arial" panose="020B0604020202020204" pitchFamily="34" charset="0"/>
                          <a:cs typeface="Arial" panose="020B0604020202020204" pitchFamily="34" charset="0"/>
                        </a:rPr>
                        <a:t>xvlem</a:t>
                      </a:r>
                      <a:r>
                        <a:rPr lang="en-US" sz="1300" dirty="0" smtClean="0">
                          <a:latin typeface="Arial" panose="020B0604020202020204" pitchFamily="34" charset="0"/>
                          <a:cs typeface="Arial" panose="020B0604020202020204" pitchFamily="34" charset="0"/>
                        </a:rPr>
                        <a:t> vessels within short distance of every mesophyll cell</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to supply water to the cells in the leaf, some of which will be used in photosynthesis</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300" dirty="0" smtClean="0">
                          <a:latin typeface="Arial" panose="020B0604020202020204" pitchFamily="34" charset="0"/>
                          <a:cs typeface="Arial" panose="020B0604020202020204" pitchFamily="34" charset="0"/>
                        </a:rPr>
                        <a:t>Phloem tubes within short distance of every mesophyll cell</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smtClean="0">
                          <a:latin typeface="Arial" panose="020B0604020202020204" pitchFamily="34" charset="0"/>
                          <a:cs typeface="Arial" panose="020B0604020202020204" pitchFamily="34" charset="0"/>
                        </a:rPr>
                        <a:t>to take away sucrose and other organic products of photosynthesis</a:t>
                      </a:r>
                      <a:endParaRPr lang="en-US" sz="1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5" name="Rectangle 14"/>
          <p:cNvSpPr/>
          <p:nvPr/>
        </p:nvSpPr>
        <p:spPr>
          <a:xfrm>
            <a:off x="179512" y="6381328"/>
            <a:ext cx="6048672" cy="276999"/>
          </a:xfrm>
          <a:prstGeom prst="rect">
            <a:avLst/>
          </a:prstGeom>
        </p:spPr>
        <p:txBody>
          <a:bodyPr wrap="square" lIns="0" tIns="0" rIns="0" bIns="0">
            <a:spAutoFit/>
          </a:bodyPr>
          <a:lstStyle/>
          <a:p>
            <a:pPr indent="280988">
              <a:buClr>
                <a:srgbClr val="C00000"/>
              </a:buClr>
              <a:buSzPct val="80000"/>
              <a:buFont typeface="Arial" panose="020B0604020202020204" pitchFamily="34" charset="0"/>
              <a:buChar char="▲"/>
            </a:pPr>
            <a:r>
              <a:rPr lang="en-US" b="1" dirty="0" smtClean="0"/>
              <a:t>Table 6.1 </a:t>
            </a:r>
            <a:r>
              <a:rPr lang="en-US" dirty="0"/>
              <a:t>– Adaptations of leaves for photosynthesis.</a:t>
            </a:r>
            <a:endParaRPr lang="en-GB" dirty="0"/>
          </a:p>
        </p:txBody>
      </p:sp>
      <p:sp>
        <p:nvSpPr>
          <p:cNvPr id="22" name="TextBox 21">
            <a:hlinkClick r:id="rId3" action="ppaction://hlinksldjump"/>
          </p:cNvPr>
          <p:cNvSpPr txBox="1"/>
          <p:nvPr/>
        </p:nvSpPr>
        <p:spPr>
          <a:xfrm>
            <a:off x="8244408" y="58383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525152768"/>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3800" dirty="0" smtClean="0"/>
              <a:t>6.3 – Leaves - Questions</a:t>
            </a:r>
            <a:endParaRPr lang="en-GB" sz="3800"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63</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4744"/>
            <a:ext cx="8699936" cy="5509200"/>
          </a:xfrm>
          <a:prstGeom prst="rect">
            <a:avLst/>
          </a:prstGeom>
          <a:solidFill>
            <a:srgbClr val="F5FC9A"/>
          </a:solidFill>
          <a:ln w="57150">
            <a:solidFill>
              <a:srgbClr val="002060"/>
            </a:solidFill>
          </a:ln>
        </p:spPr>
        <p:txBody>
          <a:bodyPr wrap="square">
            <a:spAutoFit/>
          </a:bodyPr>
          <a:lstStyle/>
          <a:p>
            <a:pPr marL="971550" indent="-971550">
              <a:buClr>
                <a:srgbClr val="0070C0"/>
              </a:buClr>
            </a:pPr>
            <a:r>
              <a:rPr lang="en-US" sz="3200" b="1" dirty="0"/>
              <a:t>6.10</a:t>
            </a:r>
            <a:r>
              <a:rPr lang="en-US" sz="3200" dirty="0"/>
              <a:t> </a:t>
            </a:r>
            <a:r>
              <a:rPr lang="en-US" sz="3200" dirty="0" smtClean="0"/>
              <a:t>	What </a:t>
            </a:r>
            <a:r>
              <a:rPr lang="en-US" sz="3200" dirty="0"/>
              <a:t>are the raw materials needed for photosynthesis?</a:t>
            </a:r>
          </a:p>
          <a:p>
            <a:pPr marL="971550" indent="-971550">
              <a:buClr>
                <a:srgbClr val="0070C0"/>
              </a:buClr>
            </a:pPr>
            <a:r>
              <a:rPr lang="en-US" sz="3200" b="1" dirty="0"/>
              <a:t>6.11</a:t>
            </a:r>
            <a:r>
              <a:rPr lang="en-US" sz="3200" dirty="0"/>
              <a:t> </a:t>
            </a:r>
            <a:r>
              <a:rPr lang="en-US" sz="3200" dirty="0" smtClean="0"/>
              <a:t>	What </a:t>
            </a:r>
            <a:r>
              <a:rPr lang="en-US" sz="3200" dirty="0"/>
              <a:t>percentage of the air is carbon dioxide? </a:t>
            </a:r>
            <a:endParaRPr lang="en-US" sz="3200" dirty="0" smtClean="0"/>
          </a:p>
          <a:p>
            <a:pPr marL="971550" indent="-971550">
              <a:buClr>
                <a:srgbClr val="0070C0"/>
              </a:buClr>
            </a:pPr>
            <a:r>
              <a:rPr lang="en-US" sz="3200" b="1" dirty="0" smtClean="0"/>
              <a:t>6.12</a:t>
            </a:r>
            <a:r>
              <a:rPr lang="en-US" sz="3200" dirty="0" smtClean="0"/>
              <a:t> 	How </a:t>
            </a:r>
            <a:r>
              <a:rPr lang="en-US" sz="3200" dirty="0"/>
              <a:t>does carbon dioxide get into a leaf?</a:t>
            </a:r>
          </a:p>
          <a:p>
            <a:pPr marL="971550" indent="-971550">
              <a:buClr>
                <a:srgbClr val="0070C0"/>
              </a:buClr>
            </a:pPr>
            <a:r>
              <a:rPr lang="en-US" sz="3200" b="1" dirty="0"/>
              <a:t>6.13</a:t>
            </a:r>
            <a:r>
              <a:rPr lang="en-US" sz="3200" dirty="0"/>
              <a:t> </a:t>
            </a:r>
            <a:r>
              <a:rPr lang="en-US" sz="3200" dirty="0" smtClean="0"/>
              <a:t>	How </a:t>
            </a:r>
            <a:r>
              <a:rPr lang="en-US" sz="3200" dirty="0"/>
              <a:t>does a leaf obtain its water?</a:t>
            </a:r>
          </a:p>
          <a:p>
            <a:pPr marL="971550" indent="-971550">
              <a:buClr>
                <a:srgbClr val="0070C0"/>
              </a:buClr>
            </a:pPr>
            <a:r>
              <a:rPr lang="en-US" sz="3200" b="1" dirty="0"/>
              <a:t>6.14</a:t>
            </a:r>
            <a:r>
              <a:rPr lang="en-US" sz="3200" dirty="0"/>
              <a:t> </a:t>
            </a:r>
            <a:r>
              <a:rPr lang="en-US" sz="3200" dirty="0" smtClean="0"/>
              <a:t>	Give </a:t>
            </a:r>
            <a:r>
              <a:rPr lang="en-US" sz="3200" dirty="0"/>
              <a:t>two reasons why the large surface area of </a:t>
            </a:r>
            <a:r>
              <a:rPr lang="en-US" sz="3200" dirty="0" smtClean="0"/>
              <a:t>leaves </a:t>
            </a:r>
            <a:r>
              <a:rPr lang="en-US" sz="3200" dirty="0"/>
              <a:t>is advantageous to the plant.</a:t>
            </a:r>
          </a:p>
          <a:p>
            <a:pPr marL="971550" indent="-971550">
              <a:buClr>
                <a:srgbClr val="0070C0"/>
              </a:buClr>
            </a:pPr>
            <a:r>
              <a:rPr lang="en-US" sz="3200" b="1" dirty="0"/>
              <a:t>6.15</a:t>
            </a:r>
            <a:r>
              <a:rPr lang="en-US" sz="3200" dirty="0"/>
              <a:t> </a:t>
            </a:r>
            <a:r>
              <a:rPr lang="en-US" sz="3200" dirty="0" smtClean="0"/>
              <a:t>	Leaves </a:t>
            </a:r>
            <a:r>
              <a:rPr lang="en-US" sz="3200" dirty="0"/>
              <a:t>are thin. What purpose does this serve?</a:t>
            </a:r>
            <a:endParaRPr lang="en-US" sz="3200" dirty="0"/>
          </a:p>
        </p:txBody>
      </p:sp>
      <p:sp>
        <p:nvSpPr>
          <p:cNvPr id="26" name="TextBox 25">
            <a:hlinkClick r:id="rId3" action="ppaction://hlinkfile"/>
          </p:cNvPr>
          <p:cNvSpPr txBox="1"/>
          <p:nvPr/>
        </p:nvSpPr>
        <p:spPr>
          <a:xfrm>
            <a:off x="8244408" y="1996838"/>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7995023"/>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3389611937"/>
              </p:ext>
            </p:extLst>
          </p:nvPr>
        </p:nvGraphicFramePr>
        <p:xfrm>
          <a:off x="251521" y="1623784"/>
          <a:ext cx="8640958" cy="3962400"/>
        </p:xfrm>
        <a:graphic>
          <a:graphicData uri="http://schemas.openxmlformats.org/drawingml/2006/table">
            <a:tbl>
              <a:tblPr firstRow="1" bandRow="1">
                <a:tableStyleId>{5C22544A-7EE6-4342-B048-85BDC9FD1C3A}</a:tableStyleId>
              </a:tblPr>
              <a:tblGrid>
                <a:gridCol w="4279556"/>
                <a:gridCol w="221766"/>
                <a:gridCol w="4139636"/>
              </a:tblGrid>
              <a:tr h="360040">
                <a:tc>
                  <a:txBody>
                    <a:bodyPr/>
                    <a:lstStyle/>
                    <a:p>
                      <a:r>
                        <a:rPr lang="en-GB" sz="2800" b="1" dirty="0" smtClean="0">
                          <a:latin typeface="Arial" panose="020B0604020202020204" pitchFamily="34" charset="0"/>
                          <a:cs typeface="Arial" panose="020B0604020202020204" pitchFamily="34" charset="0"/>
                        </a:rPr>
                        <a:t>Either:</a:t>
                      </a:r>
                      <a:endParaRPr lang="en-GB" sz="28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8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800" b="1" dirty="0" smtClean="0">
                          <a:latin typeface="Arial" panose="020B0604020202020204" pitchFamily="34" charset="0"/>
                          <a:cs typeface="Arial" panose="020B0604020202020204" pitchFamily="34" charset="0"/>
                        </a:rPr>
                        <a:t>Or:</a:t>
                      </a:r>
                      <a:endParaRPr lang="en-GB" sz="28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8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800" b="0" i="0" u="none" strike="noStrike" kern="1200" baseline="0" dirty="0" smtClean="0">
                          <a:solidFill>
                            <a:schemeClr val="dk1"/>
                          </a:solidFill>
                          <a:latin typeface="Arial" panose="020B0604020202020204" pitchFamily="34" charset="0"/>
                          <a:ea typeface="+mn-ea"/>
                          <a:cs typeface="Arial" panose="020B0604020202020204" pitchFamily="34" charset="0"/>
                        </a:rPr>
                        <a:t>1 </a:t>
                      </a:r>
                      <a:r>
                        <a:rPr kumimoji="0" lang="en-US" sz="2800" b="0" i="0" u="none" strike="noStrike" kern="1200" baseline="0" dirty="0" smtClean="0">
                          <a:solidFill>
                            <a:schemeClr val="dk1"/>
                          </a:solidFill>
                          <a:latin typeface="Arial" panose="020B0604020202020204" pitchFamily="34" charset="0"/>
                          <a:ea typeface="+mn-ea"/>
                          <a:cs typeface="Arial" panose="020B0604020202020204" pitchFamily="34" charset="0"/>
                        </a:rPr>
                        <a:t>hour 15 </a:t>
                      </a:r>
                      <a:r>
                        <a:rPr kumimoji="0" lang="en-US" sz="2800" b="0" i="0" u="none" strike="noStrike" kern="1200" baseline="0" dirty="0" smtClean="0">
                          <a:solidFill>
                            <a:schemeClr val="dk1"/>
                          </a:solidFill>
                          <a:latin typeface="Arial" panose="020B0604020202020204" pitchFamily="34" charset="0"/>
                          <a:ea typeface="+mn-ea"/>
                          <a:cs typeface="Arial" panose="020B0604020202020204" pitchFamily="34" charset="0"/>
                        </a:rPr>
                        <a:t>mins</a:t>
                      </a:r>
                      <a:endParaRPr kumimoji="0" lang="en-US" sz="28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4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800" dirty="0">
                        <a:latin typeface="Arial" panose="020B0604020202020204" pitchFamily="34" charset="0"/>
                        <a:cs typeface="Arial" panose="020B0604020202020204" pitchFamily="34" charset="0"/>
                      </a:endParaRPr>
                    </a:p>
                  </a:txBody>
                  <a:tcPr>
                    <a:lnR w="12700" cmpd="sng">
                      <a:noFill/>
                    </a:lnR>
                  </a:tcPr>
                </a:tc>
                <a:tc>
                  <a:txBody>
                    <a:bodyPr/>
                    <a:lstStyle/>
                    <a:p>
                      <a:endParaRPr lang="en-GB" sz="28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8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800" b="0" i="0" u="none" strike="noStrike" kern="1200" baseline="0" dirty="0" smtClean="0">
                          <a:solidFill>
                            <a:schemeClr val="dk1"/>
                          </a:solidFill>
                          <a:latin typeface="Arial" panose="020B0604020202020204" pitchFamily="34" charset="0"/>
                          <a:ea typeface="+mn-ea"/>
                          <a:cs typeface="Arial" panose="020B0604020202020204" pitchFamily="34" charset="0"/>
                        </a:rPr>
                        <a:t>1 </a:t>
                      </a:r>
                      <a:r>
                        <a:rPr kumimoji="0" lang="en-GB" sz="2800" b="0" i="0" u="none" strike="noStrike" kern="1200" baseline="0" dirty="0" smtClean="0">
                          <a:solidFill>
                            <a:schemeClr val="dk1"/>
                          </a:solidFill>
                          <a:latin typeface="Arial" panose="020B0604020202020204" pitchFamily="34" charset="0"/>
                          <a:ea typeface="+mn-ea"/>
                          <a:cs typeface="Arial" panose="020B0604020202020204" pitchFamily="34" charset="0"/>
                        </a:rPr>
                        <a:t>hour</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4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8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6.4 – Uses of Glucose</a:t>
            </a:r>
            <a:endParaRPr lang="en-US" dirty="0"/>
          </a:p>
        </p:txBody>
      </p:sp>
      <p:sp>
        <p:nvSpPr>
          <p:cNvPr id="34" name="Rectangle 33"/>
          <p:cNvSpPr/>
          <p:nvPr/>
        </p:nvSpPr>
        <p:spPr>
          <a:xfrm>
            <a:off x="179511" y="1117054"/>
            <a:ext cx="4752529" cy="5632311"/>
          </a:xfrm>
          <a:prstGeom prst="rect">
            <a:avLst/>
          </a:prstGeom>
        </p:spPr>
        <p:txBody>
          <a:bodyPr wrap="square">
            <a:spAutoFit/>
          </a:bodyPr>
          <a:lstStyle/>
          <a:p>
            <a:pPr>
              <a:buClr>
                <a:srgbClr val="C00000"/>
              </a:buClr>
              <a:buSzPct val="80000"/>
            </a:pPr>
            <a:r>
              <a:rPr lang="en-US" sz="2400" b="1" dirty="0" smtClean="0">
                <a:solidFill>
                  <a:srgbClr val="C00000"/>
                </a:solidFill>
              </a:rPr>
              <a:t>Sunlight</a:t>
            </a:r>
            <a:endParaRPr lang="en-US" sz="2400" b="1" dirty="0">
              <a:solidFill>
                <a:srgbClr val="C00000"/>
              </a:solidFill>
            </a:endParaRPr>
          </a:p>
          <a:p>
            <a:pPr marL="355600" indent="-355600">
              <a:buClr>
                <a:srgbClr val="C00000"/>
              </a:buClr>
              <a:buSzPct val="80000"/>
              <a:buFont typeface="Wingdings 3" panose="05040102010807070707" pitchFamily="18" charset="2"/>
              <a:buChar char=""/>
            </a:pPr>
            <a:r>
              <a:rPr lang="en-US" sz="2400" dirty="0"/>
              <a:t>One of the first carbohydrates to be made in photosynthesis is glucose. There are several things that may then happen to it (Figure </a:t>
            </a:r>
            <a:r>
              <a:rPr lang="en-US" sz="2400" b="1" dirty="0"/>
              <a:t>6.11</a:t>
            </a:r>
            <a:r>
              <a:rPr lang="en-US" sz="2400" dirty="0" smtClean="0"/>
              <a:t>).</a:t>
            </a:r>
          </a:p>
          <a:p>
            <a:pPr>
              <a:buClr>
                <a:srgbClr val="C00000"/>
              </a:buClr>
              <a:buSzPct val="80000"/>
            </a:pPr>
            <a:r>
              <a:rPr lang="en-US" sz="2400" b="1" dirty="0">
                <a:solidFill>
                  <a:srgbClr val="C00000"/>
                </a:solidFill>
              </a:rPr>
              <a:t>Used for energy</a:t>
            </a:r>
          </a:p>
          <a:p>
            <a:pPr marL="355600" indent="-355600">
              <a:buClr>
                <a:srgbClr val="C00000"/>
              </a:buClr>
              <a:buSzPct val="80000"/>
              <a:buFont typeface="Wingdings 3" panose="05040102010807070707" pitchFamily="18" charset="2"/>
              <a:buChar char=""/>
            </a:pPr>
            <a:r>
              <a:rPr lang="en-US" sz="2400" dirty="0"/>
              <a:t>Energy may be released from glucose in the leaf. All cells need energy, which they obtain by the process of respiration (Chapter 11). Some of the glucose which a leaf makes will be broken down by respiration, to release energy.</a:t>
            </a:r>
            <a:endParaRPr lang="en-US" sz="240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64</a:t>
            </a:r>
            <a:endParaRPr lang="en-GB" sz="10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a:stretch/>
        </p:blipFill>
        <p:spPr>
          <a:xfrm>
            <a:off x="4932040" y="1117053"/>
            <a:ext cx="3960440" cy="4297499"/>
          </a:xfrm>
          <a:prstGeom prst="rect">
            <a:avLst/>
          </a:prstGeom>
        </p:spPr>
      </p:pic>
      <p:sp>
        <p:nvSpPr>
          <p:cNvPr id="22" name="Rectangle 21"/>
          <p:cNvSpPr/>
          <p:nvPr/>
        </p:nvSpPr>
        <p:spPr>
          <a:xfrm>
            <a:off x="4932040" y="5405735"/>
            <a:ext cx="3960440" cy="615553"/>
          </a:xfrm>
          <a:prstGeom prst="rect">
            <a:avLst/>
          </a:prstGeom>
        </p:spPr>
        <p:txBody>
          <a:bodyPr wrap="square" lIns="0" tIns="0" rIns="0" bIns="0">
            <a:spAutoFit/>
          </a:bodyPr>
          <a:lstStyle/>
          <a:p>
            <a:pPr indent="400050">
              <a:buClr>
                <a:srgbClr val="C00000"/>
              </a:buClr>
              <a:buSzPct val="80000"/>
              <a:buFont typeface="Arial" panose="020B0604020202020204" pitchFamily="34" charset="0"/>
              <a:buChar char="▲"/>
            </a:pPr>
            <a:r>
              <a:rPr lang="en-US" sz="2000" b="1" dirty="0" smtClean="0"/>
              <a:t>Figure 6.11</a:t>
            </a:r>
            <a:r>
              <a:rPr lang="en-US" sz="2000" dirty="0" smtClean="0"/>
              <a:t>– The products of photosynthesis</a:t>
            </a:r>
            <a:endParaRPr lang="en-GB" sz="2000" dirty="0"/>
          </a:p>
        </p:txBody>
      </p:sp>
      <p:sp>
        <p:nvSpPr>
          <p:cNvPr id="23" name="TextBox 22">
            <a:hlinkClick r:id="rId4" action="ppaction://hlinkfile"/>
          </p:cNvPr>
          <p:cNvSpPr txBox="1"/>
          <p:nvPr/>
        </p:nvSpPr>
        <p:spPr>
          <a:xfrm>
            <a:off x="5213718" y="6154494"/>
            <a:ext cx="3397084"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400" b="1" dirty="0" smtClean="0"/>
              <a:t>Plant uses of Glucose</a:t>
            </a:r>
            <a:endParaRPr lang="en-GB" sz="2400" b="1" dirty="0"/>
          </a:p>
        </p:txBody>
      </p:sp>
      <p:sp>
        <p:nvSpPr>
          <p:cNvPr id="24" name="TextBox 23">
            <a:hlinkClick r:id="rId5" action="ppaction://hlinksldjump"/>
          </p:cNvPr>
          <p:cNvSpPr txBox="1"/>
          <p:nvPr/>
        </p:nvSpPr>
        <p:spPr>
          <a:xfrm>
            <a:off x="8244408" y="458112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612312139"/>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6.4 – Uses of Glucose</a:t>
            </a:r>
            <a:endParaRPr lang="en-US" dirty="0"/>
          </a:p>
        </p:txBody>
      </p:sp>
      <p:sp>
        <p:nvSpPr>
          <p:cNvPr id="34" name="Rectangle 33"/>
          <p:cNvSpPr/>
          <p:nvPr/>
        </p:nvSpPr>
        <p:spPr>
          <a:xfrm>
            <a:off x="179511" y="1117054"/>
            <a:ext cx="8712969" cy="3170099"/>
          </a:xfrm>
          <a:prstGeom prst="rect">
            <a:avLst/>
          </a:prstGeom>
        </p:spPr>
        <p:txBody>
          <a:bodyPr wrap="square">
            <a:spAutoFit/>
          </a:bodyPr>
          <a:lstStyle/>
          <a:p>
            <a:pPr>
              <a:buClr>
                <a:srgbClr val="C00000"/>
              </a:buClr>
              <a:buSzPct val="80000"/>
            </a:pPr>
            <a:r>
              <a:rPr lang="en-US" sz="2000" b="1" dirty="0" smtClean="0">
                <a:solidFill>
                  <a:srgbClr val="C00000"/>
                </a:solidFill>
              </a:rPr>
              <a:t>Stored </a:t>
            </a:r>
            <a:r>
              <a:rPr lang="en-US" sz="2000" b="1" dirty="0">
                <a:solidFill>
                  <a:srgbClr val="C00000"/>
                </a:solidFill>
              </a:rPr>
              <a:t>as starch</a:t>
            </a:r>
          </a:p>
          <a:p>
            <a:pPr marL="355600" indent="-355600">
              <a:buClr>
                <a:srgbClr val="C00000"/>
              </a:buClr>
              <a:buSzPct val="80000"/>
              <a:buFont typeface="Wingdings 3" panose="05040102010807070707" pitchFamily="18" charset="2"/>
              <a:buChar char=""/>
            </a:pPr>
            <a:r>
              <a:rPr lang="en-US" sz="2000" dirty="0"/>
              <a:t>Glucose may be turned into starch and stored in the leaf. Glucose is a simple sugar </a:t>
            </a:r>
            <a:r>
              <a:rPr lang="en-US" sz="2000" dirty="0" smtClean="0"/>
              <a:t>(below). </a:t>
            </a:r>
            <a:r>
              <a:rPr lang="en-US" sz="2000" dirty="0"/>
              <a:t>It is soluble in water, and quite a reactive substance. It is not, therefore, a very good storage molecule. </a:t>
            </a:r>
            <a:endParaRPr lang="en-US" sz="2000" dirty="0" smtClean="0"/>
          </a:p>
          <a:p>
            <a:pPr marL="400050" indent="-400050">
              <a:buClr>
                <a:srgbClr val="C00000"/>
              </a:buClr>
              <a:buSzPct val="100000"/>
              <a:buFont typeface="+mj-lt"/>
              <a:buAutoNum type="arabicPeriod"/>
            </a:pPr>
            <a:r>
              <a:rPr lang="en-US" sz="2000" dirty="0" smtClean="0"/>
              <a:t>First</a:t>
            </a:r>
            <a:r>
              <a:rPr lang="en-US" sz="2000" dirty="0"/>
              <a:t>, being reactive, it might get involved in chemical reactions where it is not wanted. </a:t>
            </a:r>
            <a:endParaRPr lang="en-US" sz="2000" dirty="0" smtClean="0"/>
          </a:p>
          <a:p>
            <a:pPr marL="400050" indent="-400050">
              <a:buClr>
                <a:srgbClr val="C00000"/>
              </a:buClr>
              <a:buSzPct val="100000"/>
              <a:buFont typeface="+mj-lt"/>
              <a:buAutoNum type="arabicPeriod"/>
            </a:pPr>
            <a:r>
              <a:rPr lang="en-US" sz="2000" dirty="0" smtClean="0"/>
              <a:t>Secondly</a:t>
            </a:r>
            <a:r>
              <a:rPr lang="en-US" sz="2000" dirty="0"/>
              <a:t>, it would dissolve in the water in and around the plant cells, and might be lost from the cell. </a:t>
            </a:r>
            <a:endParaRPr lang="en-US" sz="2000" dirty="0" smtClean="0"/>
          </a:p>
          <a:p>
            <a:pPr marL="400050" indent="-400050">
              <a:buClr>
                <a:srgbClr val="C00000"/>
              </a:buClr>
              <a:buSzPct val="100000"/>
              <a:buFont typeface="+mj-lt"/>
              <a:buAutoNum type="arabicPeriod"/>
            </a:pPr>
            <a:r>
              <a:rPr lang="en-US" sz="2000" dirty="0" smtClean="0"/>
              <a:t>Thirdly</a:t>
            </a:r>
            <a:r>
              <a:rPr lang="en-US" sz="2000" dirty="0"/>
              <a:t>, when dissolved, it would increase the concentration of the solution in the cell, which could cause damage</a:t>
            </a:r>
            <a:r>
              <a:rPr lang="en-US" sz="2000" dirty="0" smtClean="0"/>
              <a:t>.</a:t>
            </a:r>
            <a:endParaRPr lang="en-US" sz="2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64</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23226" t="3866" r="25588" b="12104"/>
          <a:stretch/>
        </p:blipFill>
        <p:spPr>
          <a:xfrm>
            <a:off x="5436096" y="4221088"/>
            <a:ext cx="3456384" cy="2448272"/>
          </a:xfrm>
          <a:prstGeom prst="rect">
            <a:avLst/>
          </a:prstGeom>
        </p:spPr>
      </p:pic>
      <p:sp>
        <p:nvSpPr>
          <p:cNvPr id="5" name="Rectangle 4"/>
          <p:cNvSpPr/>
          <p:nvPr/>
        </p:nvSpPr>
        <p:spPr>
          <a:xfrm>
            <a:off x="179510" y="4186823"/>
            <a:ext cx="5256586" cy="2554545"/>
          </a:xfrm>
          <a:prstGeom prst="rect">
            <a:avLst/>
          </a:prstGeom>
        </p:spPr>
        <p:txBody>
          <a:bodyPr wrap="square">
            <a:spAutoFit/>
          </a:bodyPr>
          <a:lstStyle/>
          <a:p>
            <a:pPr marL="355600" indent="-355600">
              <a:buClr>
                <a:srgbClr val="C00000"/>
              </a:buClr>
              <a:buSzPct val="80000"/>
              <a:buFont typeface="Wingdings 3" panose="05040102010807070707" pitchFamily="18" charset="2"/>
              <a:buChar char=""/>
            </a:pPr>
            <a:r>
              <a:rPr lang="en-US" sz="2000" dirty="0"/>
              <a:t>The glucose is therefore converted into starch to be stored. Starch is a polysaccharide, made of many glucose molecules joined together. </a:t>
            </a:r>
          </a:p>
          <a:p>
            <a:pPr marL="355600" indent="-355600">
              <a:buClr>
                <a:srgbClr val="C00000"/>
              </a:buClr>
              <a:buSzPct val="80000"/>
              <a:buFont typeface="Wingdings 3" panose="05040102010807070707" pitchFamily="18" charset="2"/>
              <a:buChar char=""/>
            </a:pPr>
            <a:r>
              <a:rPr lang="en-US" sz="2000" dirty="0"/>
              <a:t>Being such a large molecule, it is not very reactive, and not very soluble. It can be made into granules which can be easily stored inside the chloroplasts.</a:t>
            </a:r>
          </a:p>
        </p:txBody>
      </p:sp>
      <p:sp>
        <p:nvSpPr>
          <p:cNvPr id="10" name="TextBox 9">
            <a:hlinkClick r:id="rId4" action="ppaction://hlinksldjump"/>
          </p:cNvPr>
          <p:cNvSpPr txBox="1"/>
          <p:nvPr/>
        </p:nvSpPr>
        <p:spPr>
          <a:xfrm>
            <a:off x="8244408" y="371703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725152972"/>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6.4 – Uses of Glucose</a:t>
            </a:r>
            <a:endParaRPr lang="en-US" dirty="0"/>
          </a:p>
        </p:txBody>
      </p:sp>
      <p:sp>
        <p:nvSpPr>
          <p:cNvPr id="34" name="Rectangle 33"/>
          <p:cNvSpPr/>
          <p:nvPr/>
        </p:nvSpPr>
        <p:spPr>
          <a:xfrm>
            <a:off x="179511" y="1117054"/>
            <a:ext cx="8712969" cy="5681555"/>
          </a:xfrm>
          <a:prstGeom prst="rect">
            <a:avLst/>
          </a:prstGeom>
        </p:spPr>
        <p:txBody>
          <a:bodyPr wrap="square">
            <a:spAutoFit/>
          </a:bodyPr>
          <a:lstStyle/>
          <a:p>
            <a:pPr>
              <a:buClr>
                <a:srgbClr val="C00000"/>
              </a:buClr>
              <a:buSzPct val="80000"/>
            </a:pPr>
            <a:r>
              <a:rPr lang="en-US" sz="2270" b="1" dirty="0" smtClean="0">
                <a:solidFill>
                  <a:srgbClr val="C00000"/>
                </a:solidFill>
              </a:rPr>
              <a:t>Used </a:t>
            </a:r>
            <a:r>
              <a:rPr lang="en-US" sz="2270" b="1" dirty="0">
                <a:solidFill>
                  <a:srgbClr val="C00000"/>
                </a:solidFill>
              </a:rPr>
              <a:t>to make proteins and other organic </a:t>
            </a:r>
            <a:r>
              <a:rPr lang="en-US" sz="2270" b="1" dirty="0" smtClean="0">
                <a:solidFill>
                  <a:srgbClr val="C00000"/>
                </a:solidFill>
              </a:rPr>
              <a:t>substances</a:t>
            </a:r>
            <a:endParaRPr lang="en-US" sz="2270" b="1" dirty="0">
              <a:solidFill>
                <a:srgbClr val="C00000"/>
              </a:solidFill>
            </a:endParaRPr>
          </a:p>
          <a:p>
            <a:pPr marL="355600" indent="-355600">
              <a:buClr>
                <a:srgbClr val="C00000"/>
              </a:buClr>
              <a:buSzPct val="80000"/>
              <a:buFont typeface="Wingdings 3" panose="05040102010807070707" pitchFamily="18" charset="2"/>
              <a:buChar char=""/>
            </a:pPr>
            <a:r>
              <a:rPr lang="en-US" sz="2270" dirty="0"/>
              <a:t>Glucose may be used to make other organic </a:t>
            </a:r>
            <a:r>
              <a:rPr lang="en-US" sz="2270" dirty="0" smtClean="0"/>
              <a:t>substances. The </a:t>
            </a:r>
            <a:r>
              <a:rPr lang="en-US" sz="2270" dirty="0"/>
              <a:t>plant can use glucose as a starting point for making all the other organic substances it needs. These include the carbohydrates sucrose and cellulose. Plants also make fats and oils.</a:t>
            </a:r>
          </a:p>
          <a:p>
            <a:pPr marL="355600" indent="-355600">
              <a:buClr>
                <a:srgbClr val="C00000"/>
              </a:buClr>
              <a:buSzPct val="80000"/>
              <a:buFont typeface="Wingdings 3" panose="05040102010807070707" pitchFamily="18" charset="2"/>
              <a:buChar char=""/>
            </a:pPr>
            <a:r>
              <a:rPr lang="en-US" sz="2270" dirty="0"/>
              <a:t>Plants can also use the sugars they have made in photosynthesis to make amino acids, which can be built up into proteins. To do this, they need nitrogen. Unfortunately, even though the air around us is 78 % nitrogen, this is completely useless to plants because it is very unreactive. </a:t>
            </a:r>
            <a:endParaRPr lang="en-US" sz="2270" dirty="0" smtClean="0"/>
          </a:p>
          <a:p>
            <a:pPr marL="355600" indent="-355600">
              <a:buClr>
                <a:srgbClr val="C00000"/>
              </a:buClr>
              <a:buSzPct val="80000"/>
              <a:buFont typeface="Wingdings 3" panose="05040102010807070707" pitchFamily="18" charset="2"/>
              <a:buChar char=""/>
            </a:pPr>
            <a:r>
              <a:rPr lang="en-US" sz="2270" dirty="0" smtClean="0"/>
              <a:t>Plants </a:t>
            </a:r>
            <a:r>
              <a:rPr lang="en-US" sz="2270" dirty="0"/>
              <a:t>have to be supplied with nitrogen in a more reactive form, usually as nitrate ions. They absorb nitrate ions from the soil, through their root hairs, by diffusion and active transport. The nitrate ions combine with glucose to make amino </a:t>
            </a:r>
            <a:r>
              <a:rPr lang="en-US" sz="2270" dirty="0" smtClean="0"/>
              <a:t>acids. The </a:t>
            </a:r>
            <a:r>
              <a:rPr lang="en-US" sz="2270" dirty="0"/>
              <a:t>amino acids are then strung together to form protein molecules</a:t>
            </a:r>
            <a:r>
              <a:rPr lang="en-US" sz="2270" dirty="0" smtClean="0"/>
              <a:t>.</a:t>
            </a:r>
            <a:endParaRPr lang="en-US" sz="227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64</a:t>
            </a:r>
            <a:endParaRPr lang="en-GB" sz="1000" b="1" dirty="0">
              <a:latin typeface="Arial" panose="020B0604020202020204" pitchFamily="34" charset="0"/>
              <a:cs typeface="Arial" panose="020B0604020202020204" pitchFamily="34" charset="0"/>
            </a:endParaRPr>
          </a:p>
        </p:txBody>
      </p:sp>
      <p:sp>
        <p:nvSpPr>
          <p:cNvPr id="7" name="TextBox 6">
            <a:hlinkClick r:id="rId3" action="ppaction://hlinksldjump"/>
          </p:cNvPr>
          <p:cNvSpPr txBox="1"/>
          <p:nvPr/>
        </p:nvSpPr>
        <p:spPr>
          <a:xfrm>
            <a:off x="8244408" y="40770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018944503"/>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6.4 – Uses of Glucose</a:t>
            </a:r>
            <a:endParaRPr lang="en-US" dirty="0"/>
          </a:p>
        </p:txBody>
      </p:sp>
      <p:sp>
        <p:nvSpPr>
          <p:cNvPr id="34" name="Rectangle 33"/>
          <p:cNvSpPr/>
          <p:nvPr/>
        </p:nvSpPr>
        <p:spPr>
          <a:xfrm>
            <a:off x="179511" y="1117054"/>
            <a:ext cx="8712969" cy="3323987"/>
          </a:xfrm>
          <a:prstGeom prst="rect">
            <a:avLst/>
          </a:prstGeom>
        </p:spPr>
        <p:txBody>
          <a:bodyPr wrap="square">
            <a:spAutoFit/>
          </a:bodyPr>
          <a:lstStyle/>
          <a:p>
            <a:pPr>
              <a:buClr>
                <a:srgbClr val="C00000"/>
              </a:buClr>
              <a:buSzPct val="80000"/>
            </a:pPr>
            <a:r>
              <a:rPr lang="en-US" sz="2100" b="1" dirty="0" smtClean="0">
                <a:solidFill>
                  <a:srgbClr val="C00000"/>
                </a:solidFill>
              </a:rPr>
              <a:t>Used </a:t>
            </a:r>
            <a:r>
              <a:rPr lang="en-US" sz="2100" b="1" dirty="0">
                <a:solidFill>
                  <a:srgbClr val="C00000"/>
                </a:solidFill>
              </a:rPr>
              <a:t>to make proteins and other organic </a:t>
            </a:r>
            <a:r>
              <a:rPr lang="en-US" sz="2100" b="1" dirty="0" smtClean="0">
                <a:solidFill>
                  <a:srgbClr val="C00000"/>
                </a:solidFill>
              </a:rPr>
              <a:t>substances</a:t>
            </a:r>
            <a:endParaRPr lang="en-US" sz="2100" b="1" dirty="0">
              <a:solidFill>
                <a:srgbClr val="C00000"/>
              </a:solidFill>
            </a:endParaRPr>
          </a:p>
          <a:p>
            <a:pPr marL="355600" indent="-355600">
              <a:buClr>
                <a:srgbClr val="C00000"/>
              </a:buClr>
              <a:buSzPct val="80000"/>
              <a:buFont typeface="Wingdings 3" panose="05040102010807070707" pitchFamily="18" charset="2"/>
              <a:buChar char=""/>
            </a:pPr>
            <a:r>
              <a:rPr lang="en-US" sz="2100" dirty="0" smtClean="0"/>
              <a:t>Another </a:t>
            </a:r>
            <a:r>
              <a:rPr lang="en-US" sz="2100" dirty="0"/>
              <a:t>substance that plants make is </a:t>
            </a:r>
            <a:r>
              <a:rPr lang="en-US" sz="2100" dirty="0" smtClean="0"/>
              <a:t>chlorophyll. Once </a:t>
            </a:r>
            <a:r>
              <a:rPr lang="en-US" sz="2100" dirty="0"/>
              <a:t>again, they need nitrogen to do this, and also another element - magnesium. The magnesium, like the nitrate ions, is obtained from the soil.</a:t>
            </a:r>
          </a:p>
          <a:p>
            <a:pPr marL="355600" indent="-355600">
              <a:buClr>
                <a:srgbClr val="C00000"/>
              </a:buClr>
              <a:buSzPct val="80000"/>
              <a:buFont typeface="Wingdings 3" panose="05040102010807070707" pitchFamily="18" charset="2"/>
              <a:buChar char=""/>
            </a:pPr>
            <a:r>
              <a:rPr lang="en-US" sz="2100" dirty="0"/>
              <a:t>Table </a:t>
            </a:r>
            <a:r>
              <a:rPr lang="en-US" sz="2100" b="1" dirty="0"/>
              <a:t>6.2</a:t>
            </a:r>
            <a:r>
              <a:rPr lang="en-US" sz="2100" dirty="0"/>
              <a:t> shows what happens to a plant if it does not have enough of these ions. Figure </a:t>
            </a:r>
            <a:r>
              <a:rPr lang="en-US" sz="2100" b="1" dirty="0"/>
              <a:t>6.12</a:t>
            </a:r>
            <a:r>
              <a:rPr lang="en-US" sz="2100" dirty="0"/>
              <a:t> shows what happens when a plant does not have enough nitrogen. </a:t>
            </a:r>
            <a:endParaRPr lang="en-US" sz="2100" dirty="0" smtClean="0"/>
          </a:p>
          <a:p>
            <a:pPr marL="355600" indent="-355600">
              <a:buClr>
                <a:srgbClr val="C00000"/>
              </a:buClr>
              <a:buSzPct val="80000"/>
              <a:buFont typeface="Wingdings 3" panose="05040102010807070707" pitchFamily="18" charset="2"/>
              <a:buChar char=""/>
            </a:pPr>
            <a:r>
              <a:rPr lang="en-US" sz="2100" dirty="0" smtClean="0"/>
              <a:t>Farmers </a:t>
            </a:r>
            <a:r>
              <a:rPr lang="en-US" sz="2100" dirty="0"/>
              <a:t>often add extra mineral ions to the soil in which their crops are growing, to make sure that they do not run short of these essential substances</a:t>
            </a:r>
            <a:r>
              <a:rPr lang="en-US" sz="2100" dirty="0" smtClean="0"/>
              <a:t>.</a:t>
            </a:r>
            <a:endParaRPr lang="en-US" sz="21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64</a:t>
            </a:r>
            <a:endParaRPr lang="en-GB" sz="1000" b="1" dirty="0">
              <a:latin typeface="Arial" panose="020B0604020202020204" pitchFamily="34" charset="0"/>
              <a:cs typeface="Arial" panose="020B0604020202020204" pitchFamily="34" charset="0"/>
            </a:endParaRPr>
          </a:p>
        </p:txBody>
      </p:sp>
      <p:sp>
        <p:nvSpPr>
          <p:cNvPr id="5" name="Rectangle 4"/>
          <p:cNvSpPr/>
          <p:nvPr/>
        </p:nvSpPr>
        <p:spPr>
          <a:xfrm>
            <a:off x="179512" y="6361583"/>
            <a:ext cx="6480720"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smtClean="0"/>
              <a:t>Table 6.2 </a:t>
            </a:r>
            <a:r>
              <a:rPr lang="en-US" sz="2000" b="1" dirty="0" smtClean="0"/>
              <a:t>– </a:t>
            </a:r>
            <a:r>
              <a:rPr lang="en-US" sz="2000" dirty="0"/>
              <a:t>Mineral ions required by plants.</a:t>
            </a:r>
            <a:endParaRPr lang="en-GB" sz="2000" dirty="0"/>
          </a:p>
        </p:txBody>
      </p:sp>
      <p:graphicFrame>
        <p:nvGraphicFramePr>
          <p:cNvPr id="2" name="Table 1"/>
          <p:cNvGraphicFramePr>
            <a:graphicFrameLocks noGrp="1"/>
          </p:cNvGraphicFramePr>
          <p:nvPr>
            <p:extLst>
              <p:ext uri="{D42A27DB-BD31-4B8C-83A1-F6EECF244321}">
                <p14:modId xmlns:p14="http://schemas.microsoft.com/office/powerpoint/2010/main" val="2955431687"/>
              </p:ext>
            </p:extLst>
          </p:nvPr>
        </p:nvGraphicFramePr>
        <p:xfrm>
          <a:off x="185426" y="4419560"/>
          <a:ext cx="8707053" cy="1889760"/>
        </p:xfrm>
        <a:graphic>
          <a:graphicData uri="http://schemas.openxmlformats.org/drawingml/2006/table">
            <a:tbl>
              <a:tblPr firstRow="1" bandRow="1">
                <a:tableStyleId>{5940675A-B579-460E-94D1-54222C63F5DA}</a:tableStyleId>
              </a:tblPr>
              <a:tblGrid>
                <a:gridCol w="2010310"/>
                <a:gridCol w="3384376"/>
                <a:gridCol w="3312367"/>
              </a:tblGrid>
              <a:tr h="370840">
                <a:tc>
                  <a:txBody>
                    <a:bodyPr/>
                    <a:lstStyle/>
                    <a:p>
                      <a:r>
                        <a:rPr lang="en-US" sz="2000" b="1" dirty="0" smtClean="0">
                          <a:latin typeface="Arial" panose="020B0604020202020204" pitchFamily="34" charset="0"/>
                          <a:cs typeface="Arial" panose="020B0604020202020204" pitchFamily="34" charset="0"/>
                        </a:rPr>
                        <a:t>Element</a:t>
                      </a:r>
                      <a:endParaRPr lang="en-US" sz="2000" b="1" dirty="0">
                        <a:latin typeface="Arial" panose="020B0604020202020204" pitchFamily="34" charset="0"/>
                        <a:cs typeface="Arial" panose="020B0604020202020204" pitchFamily="34" charset="0"/>
                      </a:endParaRPr>
                    </a:p>
                  </a:txBody>
                  <a:tcPr>
                    <a:solidFill>
                      <a:schemeClr val="accent6">
                        <a:lumMod val="60000"/>
                        <a:lumOff val="40000"/>
                      </a:schemeClr>
                    </a:solidFill>
                  </a:tcPr>
                </a:tc>
                <a:tc>
                  <a:txBody>
                    <a:bodyPr/>
                    <a:lstStyle/>
                    <a:p>
                      <a:r>
                        <a:rPr lang="en-US" sz="2000" dirty="0" smtClean="0">
                          <a:latin typeface="Arial" panose="020B0604020202020204" pitchFamily="34" charset="0"/>
                          <a:cs typeface="Arial" panose="020B0604020202020204" pitchFamily="34" charset="0"/>
                        </a:rPr>
                        <a:t>Nitrogen</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magnesium</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b="1" dirty="0" smtClean="0">
                          <a:latin typeface="Arial" panose="020B0604020202020204" pitchFamily="34" charset="0"/>
                          <a:cs typeface="Arial" panose="020B0604020202020204" pitchFamily="34" charset="0"/>
                        </a:rPr>
                        <a:t>Mineral Salt</a:t>
                      </a:r>
                      <a:endParaRPr lang="en-US" sz="2000" b="1" dirty="0">
                        <a:latin typeface="Arial" panose="020B0604020202020204" pitchFamily="34" charset="0"/>
                        <a:cs typeface="Arial" panose="020B0604020202020204" pitchFamily="34" charset="0"/>
                      </a:endParaRPr>
                    </a:p>
                  </a:txBody>
                  <a:tcPr>
                    <a:solidFill>
                      <a:schemeClr val="accent6">
                        <a:lumMod val="60000"/>
                        <a:lumOff val="40000"/>
                      </a:schemeClr>
                    </a:solidFill>
                  </a:tcPr>
                </a:tc>
                <a:tc>
                  <a:txBody>
                    <a:bodyPr/>
                    <a:lstStyle/>
                    <a:p>
                      <a:r>
                        <a:rPr lang="en-US" sz="2000" dirty="0" smtClean="0">
                          <a:latin typeface="Arial" panose="020B0604020202020204" pitchFamily="34" charset="0"/>
                          <a:cs typeface="Arial" panose="020B0604020202020204" pitchFamily="34" charset="0"/>
                        </a:rPr>
                        <a:t>nitrates or ammonium ions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magnesium ions</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b="1" dirty="0" smtClean="0">
                          <a:latin typeface="Arial" panose="020B0604020202020204" pitchFamily="34" charset="0"/>
                          <a:cs typeface="Arial" panose="020B0604020202020204" pitchFamily="34" charset="0"/>
                        </a:rPr>
                        <a:t>Why needed</a:t>
                      </a:r>
                      <a:endParaRPr lang="en-US" sz="2000" b="1" dirty="0">
                        <a:latin typeface="Arial" panose="020B0604020202020204" pitchFamily="34" charset="0"/>
                        <a:cs typeface="Arial" panose="020B0604020202020204" pitchFamily="34" charset="0"/>
                      </a:endParaRPr>
                    </a:p>
                  </a:txBody>
                  <a:tcPr>
                    <a:solidFill>
                      <a:schemeClr val="accent6">
                        <a:lumMod val="60000"/>
                        <a:lumOff val="40000"/>
                      </a:schemeClr>
                    </a:solidFill>
                  </a:tcPr>
                </a:tc>
                <a:tc>
                  <a:txBody>
                    <a:bodyPr/>
                    <a:lstStyle/>
                    <a:p>
                      <a:r>
                        <a:rPr lang="en-US" sz="2000" dirty="0" smtClean="0">
                          <a:latin typeface="Arial" panose="020B0604020202020204" pitchFamily="34" charset="0"/>
                          <a:cs typeface="Arial" panose="020B0604020202020204" pitchFamily="34" charset="0"/>
                        </a:rPr>
                        <a:t>to make proteins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to make chlorophyll</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b="1" dirty="0" smtClean="0">
                          <a:latin typeface="Arial" panose="020B0604020202020204" pitchFamily="34" charset="0"/>
                          <a:cs typeface="Arial" panose="020B0604020202020204" pitchFamily="34" charset="0"/>
                        </a:rPr>
                        <a:t>Deficiency</a:t>
                      </a:r>
                      <a:endParaRPr lang="en-US" sz="2000" b="1" dirty="0">
                        <a:latin typeface="Arial" panose="020B0604020202020204" pitchFamily="34" charset="0"/>
                        <a:cs typeface="Arial" panose="020B0604020202020204" pitchFamily="34" charset="0"/>
                      </a:endParaRPr>
                    </a:p>
                  </a:txBody>
                  <a:tcPr>
                    <a:solidFill>
                      <a:schemeClr val="accent6">
                        <a:lumMod val="60000"/>
                        <a:lumOff val="40000"/>
                      </a:schemeClr>
                    </a:solidFill>
                  </a:tcPr>
                </a:tc>
                <a:tc>
                  <a:txBody>
                    <a:bodyPr/>
                    <a:lstStyle/>
                    <a:p>
                      <a:r>
                        <a:rPr lang="en-US" sz="2000" dirty="0" smtClean="0">
                          <a:latin typeface="Arial" panose="020B0604020202020204" pitchFamily="34" charset="0"/>
                          <a:cs typeface="Arial" panose="020B0604020202020204" pitchFamily="34" charset="0"/>
                        </a:rPr>
                        <a:t>weak growth, yellow leaves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yellowing between the veins of leaves</a:t>
                      </a:r>
                      <a:endParaRPr lang="en-US" sz="2000" dirty="0">
                        <a:latin typeface="Arial" panose="020B0604020202020204" pitchFamily="34" charset="0"/>
                        <a:cs typeface="Arial" panose="020B0604020202020204" pitchFamily="34" charset="0"/>
                      </a:endParaRPr>
                    </a:p>
                  </a:txBody>
                  <a:tcPr/>
                </a:tc>
              </a:tr>
            </a:tbl>
          </a:graphicData>
        </a:graphic>
      </p:graphicFrame>
      <p:sp>
        <p:nvSpPr>
          <p:cNvPr id="7" name="TextBox 6">
            <a:hlinkClick r:id="rId3" action="ppaction://hlinksldjump"/>
          </p:cNvPr>
          <p:cNvSpPr txBox="1"/>
          <p:nvPr/>
        </p:nvSpPr>
        <p:spPr>
          <a:xfrm>
            <a:off x="8244408" y="393305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069849034"/>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6.4 – Uses of Glucose</a:t>
            </a:r>
            <a:endParaRPr lang="en-US" dirty="0"/>
          </a:p>
        </p:txBody>
      </p:sp>
      <p:sp>
        <p:nvSpPr>
          <p:cNvPr id="34" name="Rectangle 33"/>
          <p:cNvSpPr/>
          <p:nvPr/>
        </p:nvSpPr>
        <p:spPr>
          <a:xfrm>
            <a:off x="179511" y="1117054"/>
            <a:ext cx="8712969" cy="3323987"/>
          </a:xfrm>
          <a:prstGeom prst="rect">
            <a:avLst/>
          </a:prstGeom>
        </p:spPr>
        <p:txBody>
          <a:bodyPr wrap="square">
            <a:spAutoFit/>
          </a:bodyPr>
          <a:lstStyle/>
          <a:p>
            <a:pPr>
              <a:buClr>
                <a:srgbClr val="C00000"/>
              </a:buClr>
              <a:buSzPct val="80000"/>
            </a:pPr>
            <a:r>
              <a:rPr lang="en-US" sz="2100" b="1" dirty="0" smtClean="0">
                <a:solidFill>
                  <a:srgbClr val="C00000"/>
                </a:solidFill>
              </a:rPr>
              <a:t>Changed </a:t>
            </a:r>
            <a:r>
              <a:rPr lang="en-US" sz="2100" b="1" dirty="0">
                <a:solidFill>
                  <a:srgbClr val="C00000"/>
                </a:solidFill>
              </a:rPr>
              <a:t>to sucrose for transport</a:t>
            </a:r>
          </a:p>
          <a:p>
            <a:pPr marL="355600" indent="-355600">
              <a:buClr>
                <a:srgbClr val="C00000"/>
              </a:buClr>
              <a:buSzPct val="80000"/>
              <a:buFont typeface="Wingdings 3" panose="05040102010807070707" pitchFamily="18" charset="2"/>
              <a:buChar char=""/>
            </a:pPr>
            <a:r>
              <a:rPr lang="en-US" sz="2100" dirty="0"/>
              <a:t>A molecule has to be small and soluble to be transported easily. Glucose has both of these properties, but it is also rather reactive. It is therefore converted to the complex sugar sucrose to be transported to other parts of the plant. </a:t>
            </a:r>
            <a:endParaRPr lang="en-US" sz="2100" dirty="0" smtClean="0"/>
          </a:p>
          <a:p>
            <a:pPr marL="355600" indent="-355600">
              <a:buClr>
                <a:srgbClr val="C00000"/>
              </a:buClr>
              <a:buSzPct val="80000"/>
              <a:buFont typeface="Wingdings 3" panose="05040102010807070707" pitchFamily="18" charset="2"/>
              <a:buChar char=""/>
            </a:pPr>
            <a:r>
              <a:rPr lang="en-US" sz="2100" dirty="0" smtClean="0"/>
              <a:t>Sucrose </a:t>
            </a:r>
            <a:r>
              <a:rPr lang="en-US" sz="2100" dirty="0"/>
              <a:t>molecules are also quite small and soluble, but less reactive than glucose. They dissolve in the sap in the phloem vessels, and can be distributed to whichever </a:t>
            </a:r>
            <a:r>
              <a:rPr lang="en-US" sz="2100" dirty="0" smtClean="0"/>
              <a:t/>
            </a:r>
            <a:br>
              <a:rPr lang="en-US" sz="2100" dirty="0" smtClean="0"/>
            </a:br>
            <a:r>
              <a:rPr lang="en-US" sz="2100" dirty="0" smtClean="0"/>
              <a:t>parts </a:t>
            </a:r>
            <a:r>
              <a:rPr lang="en-US" sz="2100" dirty="0"/>
              <a:t>of the plant need them </a:t>
            </a:r>
            <a:r>
              <a:rPr lang="en-US" sz="2100" dirty="0" smtClean="0"/>
              <a:t/>
            </a:r>
            <a:br>
              <a:rPr lang="en-US" sz="2100" dirty="0" smtClean="0"/>
            </a:br>
            <a:r>
              <a:rPr lang="en-US" sz="2100" dirty="0" smtClean="0"/>
              <a:t>(</a:t>
            </a:r>
            <a:r>
              <a:rPr lang="en-US" sz="2100" dirty="0"/>
              <a:t>Figure </a:t>
            </a:r>
            <a:r>
              <a:rPr lang="en-US" sz="2100" b="1" dirty="0"/>
              <a:t>6.11</a:t>
            </a:r>
            <a:r>
              <a:rPr lang="en-US" sz="2100" dirty="0"/>
              <a:t>).</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65</a:t>
            </a:r>
            <a:endParaRPr lang="en-GB" sz="1000" b="1" dirty="0">
              <a:latin typeface="Arial" panose="020B0604020202020204" pitchFamily="34" charset="0"/>
              <a:cs typeface="Arial" panose="020B0604020202020204" pitchFamily="34" charset="0"/>
            </a:endParaRPr>
          </a:p>
        </p:txBody>
      </p:sp>
      <p:sp>
        <p:nvSpPr>
          <p:cNvPr id="5" name="Rectangle 4"/>
          <p:cNvSpPr/>
          <p:nvPr/>
        </p:nvSpPr>
        <p:spPr>
          <a:xfrm>
            <a:off x="4507817" y="5838363"/>
            <a:ext cx="4354574" cy="830997"/>
          </a:xfrm>
          <a:prstGeom prst="rect">
            <a:avLst/>
          </a:prstGeom>
        </p:spPr>
        <p:txBody>
          <a:bodyPr wrap="square" lIns="0" tIns="0" rIns="0" bIns="0">
            <a:spAutoFit/>
          </a:bodyPr>
          <a:lstStyle/>
          <a:p>
            <a:pPr indent="400050">
              <a:buClr>
                <a:srgbClr val="C00000"/>
              </a:buClr>
              <a:buSzPct val="80000"/>
              <a:buFont typeface="Arial" panose="020B0604020202020204" pitchFamily="34" charset="0"/>
              <a:buChar char="►"/>
            </a:pPr>
            <a:r>
              <a:rPr lang="en-US" b="1" dirty="0"/>
              <a:t>Figure 6.12</a:t>
            </a:r>
            <a:r>
              <a:rPr lang="en-US" dirty="0"/>
              <a:t> </a:t>
            </a:r>
            <a:r>
              <a:rPr lang="en-US" dirty="0" smtClean="0"/>
              <a:t>- This </a:t>
            </a:r>
            <a:r>
              <a:rPr lang="en-US" dirty="0"/>
              <a:t>stunted, yellow maize seedling is suffering from </a:t>
            </a:r>
            <a:r>
              <a:rPr lang="en-US" dirty="0" smtClean="0"/>
              <a:t>nitrogen deficiency</a:t>
            </a:r>
            <a:r>
              <a:rPr lang="en-US" dirty="0"/>
              <a:t>.</a:t>
            </a:r>
            <a:endParaRPr lang="en-GB"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l="5113" t="2895" r="2751" b="1424"/>
          <a:stretch/>
        </p:blipFill>
        <p:spPr>
          <a:xfrm>
            <a:off x="4499992" y="3717032"/>
            <a:ext cx="4362399" cy="2088232"/>
          </a:xfrm>
          <a:prstGeom prst="rect">
            <a:avLst/>
          </a:prstGeom>
        </p:spPr>
      </p:pic>
      <p:sp>
        <p:nvSpPr>
          <p:cNvPr id="6" name="Rectangle 5"/>
          <p:cNvSpPr/>
          <p:nvPr/>
        </p:nvSpPr>
        <p:spPr>
          <a:xfrm>
            <a:off x="212303" y="4314869"/>
            <a:ext cx="4143673" cy="2354491"/>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100" dirty="0"/>
              <a:t>The sucrose may later be turned back into glucose again, to be broken down to release energy, or turned into starch and stored, or used to make other substances which are needed for growth.</a:t>
            </a:r>
          </a:p>
        </p:txBody>
      </p:sp>
      <p:sp>
        <p:nvSpPr>
          <p:cNvPr id="9" name="TextBox 8">
            <a:hlinkClick r:id="rId4" action="ppaction://hlinksldjump"/>
          </p:cNvPr>
          <p:cNvSpPr txBox="1"/>
          <p:nvPr/>
        </p:nvSpPr>
        <p:spPr>
          <a:xfrm>
            <a:off x="8244408" y="198884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567023565"/>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sz="4000" dirty="0" smtClean="0"/>
              <a:t>6.4 – Use of Glucose - Questions</a:t>
            </a:r>
            <a:endParaRPr lang="en-GB" sz="4000"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65</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4744"/>
            <a:ext cx="8699936" cy="5485874"/>
          </a:xfrm>
          <a:prstGeom prst="rect">
            <a:avLst/>
          </a:prstGeom>
          <a:solidFill>
            <a:srgbClr val="F5FC9A"/>
          </a:solidFill>
          <a:ln w="57150">
            <a:solidFill>
              <a:srgbClr val="002060"/>
            </a:solidFill>
          </a:ln>
        </p:spPr>
        <p:txBody>
          <a:bodyPr wrap="square">
            <a:spAutoFit/>
          </a:bodyPr>
          <a:lstStyle/>
          <a:p>
            <a:pPr marL="1143000" indent="-1143000">
              <a:buClr>
                <a:srgbClr val="0070C0"/>
              </a:buClr>
            </a:pPr>
            <a:r>
              <a:rPr lang="en-US" sz="3400" b="1" dirty="0"/>
              <a:t>6.16</a:t>
            </a:r>
            <a:r>
              <a:rPr lang="en-US" sz="3400" dirty="0"/>
              <a:t> </a:t>
            </a:r>
            <a:r>
              <a:rPr lang="en-US" sz="3400" dirty="0" smtClean="0"/>
              <a:t>	Why </a:t>
            </a:r>
            <a:r>
              <a:rPr lang="en-US" sz="3400" dirty="0"/>
              <a:t>is glucose not very good for storage in a leaf?</a:t>
            </a:r>
          </a:p>
          <a:p>
            <a:pPr marL="1143000" indent="-1143000">
              <a:buClr>
                <a:srgbClr val="0070C0"/>
              </a:buClr>
            </a:pPr>
            <a:r>
              <a:rPr lang="en-US" sz="3400" b="1" dirty="0" smtClean="0"/>
              <a:t>6.17</a:t>
            </a:r>
            <a:r>
              <a:rPr lang="en-US" sz="3400" dirty="0" smtClean="0"/>
              <a:t> 	What </a:t>
            </a:r>
            <a:r>
              <a:rPr lang="en-US" sz="3400" dirty="0"/>
              <a:t>substances does a plant need to be able to convert glucose into proteins?</a:t>
            </a:r>
          </a:p>
          <a:p>
            <a:pPr marL="1143000" indent="-1143000">
              <a:buClr>
                <a:srgbClr val="0070C0"/>
              </a:buClr>
            </a:pPr>
            <a:r>
              <a:rPr lang="en-US" sz="3400" b="1" dirty="0"/>
              <a:t>6.18</a:t>
            </a:r>
            <a:r>
              <a:rPr lang="en-US" sz="3400" dirty="0"/>
              <a:t> </a:t>
            </a:r>
            <a:r>
              <a:rPr lang="en-US" sz="3400" dirty="0" smtClean="0"/>
              <a:t>	Explain </a:t>
            </a:r>
            <a:r>
              <a:rPr lang="en-US" sz="3400" dirty="0"/>
              <a:t>why a plant that does not get enough nitrate has weak growth.</a:t>
            </a:r>
          </a:p>
          <a:p>
            <a:pPr marL="1143000" indent="-1143000">
              <a:buClr>
                <a:srgbClr val="0070C0"/>
              </a:buClr>
            </a:pPr>
            <a:r>
              <a:rPr lang="en-US" sz="3400" b="1" dirty="0"/>
              <a:t>6.19</a:t>
            </a:r>
            <a:r>
              <a:rPr lang="en-US" sz="3400" dirty="0"/>
              <a:t> </a:t>
            </a:r>
            <a:r>
              <a:rPr lang="en-US" sz="3400" dirty="0" smtClean="0"/>
              <a:t>	How </a:t>
            </a:r>
            <a:r>
              <a:rPr lang="en-US" sz="3400" dirty="0"/>
              <a:t>do parts of the plant such as the roots, which cannot photosynthesise, obtain food?</a:t>
            </a:r>
            <a:endParaRPr lang="en-US" sz="3400" dirty="0"/>
          </a:p>
        </p:txBody>
      </p:sp>
      <p:sp>
        <p:nvSpPr>
          <p:cNvPr id="26" name="TextBox 25">
            <a:hlinkClick r:id="rId3" action="ppaction://hlinkfile"/>
          </p:cNvPr>
          <p:cNvSpPr txBox="1"/>
          <p:nvPr/>
        </p:nvSpPr>
        <p:spPr>
          <a:xfrm>
            <a:off x="8172400" y="2865710"/>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9434900"/>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6.5 – Testing Leaves for Starch</a:t>
            </a:r>
            <a:endParaRPr lang="en-US" dirty="0"/>
          </a:p>
        </p:txBody>
      </p:sp>
      <p:sp>
        <p:nvSpPr>
          <p:cNvPr id="34" name="Rectangle 33"/>
          <p:cNvSpPr/>
          <p:nvPr/>
        </p:nvSpPr>
        <p:spPr>
          <a:xfrm>
            <a:off x="179511" y="1117054"/>
            <a:ext cx="8712969" cy="3000821"/>
          </a:xfrm>
          <a:prstGeom prst="rect">
            <a:avLst/>
          </a:prstGeom>
        </p:spPr>
        <p:txBody>
          <a:bodyPr wrap="square">
            <a:spAutoFit/>
          </a:bodyPr>
          <a:lstStyle/>
          <a:p>
            <a:pPr>
              <a:buClr>
                <a:srgbClr val="C00000"/>
              </a:buClr>
              <a:buSzPct val="80000"/>
            </a:pPr>
            <a:r>
              <a:rPr lang="en-US" sz="2100" b="1" dirty="0" smtClean="0">
                <a:solidFill>
                  <a:srgbClr val="C00000"/>
                </a:solidFill>
              </a:rPr>
              <a:t>Testing </a:t>
            </a:r>
            <a:r>
              <a:rPr lang="en-US" sz="2100" b="1" dirty="0">
                <a:solidFill>
                  <a:srgbClr val="C00000"/>
                </a:solidFill>
              </a:rPr>
              <a:t>leaves for starch</a:t>
            </a:r>
          </a:p>
          <a:p>
            <a:pPr marL="355600" indent="-355600">
              <a:buClr>
                <a:srgbClr val="C00000"/>
              </a:buClr>
              <a:buSzPct val="80000"/>
              <a:buFont typeface="Wingdings 3" panose="05040102010807070707" pitchFamily="18" charset="2"/>
              <a:buChar char=""/>
            </a:pPr>
            <a:r>
              <a:rPr lang="en-US" sz="2100" dirty="0"/>
              <a:t>Iodine solution is used to test for starch. A blue-black colour shows that starch is present. However, if you put iodine solution onto a leaf which contains starch, it </a:t>
            </a:r>
            <a:r>
              <a:rPr lang="en-US" sz="2100" dirty="0" smtClean="0"/>
              <a:t>will </a:t>
            </a:r>
            <a:r>
              <a:rPr lang="en-US" sz="2100" dirty="0"/>
              <a:t>not immediately turn black. This is because the </a:t>
            </a:r>
            <a:r>
              <a:rPr lang="en-US" sz="2100" dirty="0" smtClean="0"/>
              <a:t>starch </a:t>
            </a:r>
            <a:r>
              <a:rPr lang="en-US" sz="2100" dirty="0"/>
              <a:t>is inside the chloroplasts in the cells. The iodine solution cannot get through the cell membranes to reach </a:t>
            </a:r>
            <a:r>
              <a:rPr lang="en-US" sz="2100" dirty="0" smtClean="0"/>
              <a:t>the </a:t>
            </a:r>
            <a:r>
              <a:rPr lang="en-US" sz="2100" dirty="0"/>
              <a:t>starch and react with it.</a:t>
            </a:r>
          </a:p>
          <a:p>
            <a:pPr marL="355600" indent="-355600">
              <a:buClr>
                <a:srgbClr val="C00000"/>
              </a:buClr>
              <a:buSzPct val="80000"/>
              <a:buFont typeface="Wingdings 3" panose="05040102010807070707" pitchFamily="18" charset="2"/>
              <a:buChar char=""/>
            </a:pPr>
            <a:r>
              <a:rPr lang="en-US" sz="2100" dirty="0"/>
              <a:t>Another difficulty is that the green colour of the leaf and the brown iodine solution can look black together</a:t>
            </a:r>
            <a:r>
              <a:rPr lang="en-US" sz="2100" dirty="0" smtClean="0"/>
              <a:t>.</a:t>
            </a:r>
            <a:endParaRPr lang="en-US" sz="21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65</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181048" y="4005064"/>
            <a:ext cx="5471071" cy="2677656"/>
          </a:xfrm>
          <a:prstGeom prst="rect">
            <a:avLst/>
          </a:prstGeom>
        </p:spPr>
        <p:txBody>
          <a:bodyPr wrap="square">
            <a:spAutoFit/>
          </a:bodyPr>
          <a:lstStyle/>
          <a:p>
            <a:pPr marL="355600" indent="-355600">
              <a:buClr>
                <a:srgbClr val="C00000"/>
              </a:buClr>
              <a:buSzPct val="80000"/>
              <a:buFont typeface="Wingdings 3" panose="05040102010807070707" pitchFamily="18" charset="2"/>
              <a:buChar char=""/>
            </a:pPr>
            <a:r>
              <a:rPr lang="en-US" sz="2100" dirty="0"/>
              <a:t>Therefore, before testing a leaf for starch, you must break down the cell membranes, and get rid of the green colour (chlorophyll). The way this is done is described in </a:t>
            </a:r>
            <a:r>
              <a:rPr lang="en-US" sz="2100" b="1" dirty="0"/>
              <a:t>Activity 6.2</a:t>
            </a:r>
            <a:r>
              <a:rPr lang="en-US" sz="2100" dirty="0"/>
              <a:t>. The cell membranes are first broken down by boiling water, and then the chlorophyll is removed by dissolving it out with alcohol.</a:t>
            </a:r>
          </a:p>
        </p:txBody>
      </p:sp>
      <p:pic>
        <p:nvPicPr>
          <p:cNvPr id="16386" name="Picture 2" descr="Image result for Testing leaves for starch"/>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652119" y="3789040"/>
            <a:ext cx="3240361" cy="2808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5509019"/>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6.5 – Testing Leaves for Starch</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65</a:t>
            </a:r>
            <a:endParaRPr lang="en-GB" sz="1000" b="1" dirty="0">
              <a:latin typeface="Arial" panose="020B0604020202020204" pitchFamily="34" charset="0"/>
              <a:cs typeface="Arial" panose="020B0604020202020204" pitchFamily="34" charset="0"/>
            </a:endParaRPr>
          </a:p>
        </p:txBody>
      </p:sp>
      <p:sp>
        <p:nvSpPr>
          <p:cNvPr id="7" name="Rounded Rectangle 6"/>
          <p:cNvSpPr/>
          <p:nvPr/>
        </p:nvSpPr>
        <p:spPr>
          <a:xfrm>
            <a:off x="179512" y="1106704"/>
            <a:ext cx="8727370" cy="5562656"/>
          </a:xfrm>
          <a:prstGeom prst="roundRect">
            <a:avLst>
              <a:gd name="adj" fmla="val 2626"/>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30" b="1" dirty="0">
                <a:solidFill>
                  <a:srgbClr val="C00000"/>
                </a:solidFill>
                <a:latin typeface="Arial" panose="020B0604020202020204" pitchFamily="34" charset="0"/>
                <a:cs typeface="Arial" panose="020B0604020202020204" pitchFamily="34" charset="0"/>
              </a:rPr>
              <a:t>Activity </a:t>
            </a:r>
            <a:r>
              <a:rPr lang="en-US" sz="1530" b="1" dirty="0" smtClean="0">
                <a:solidFill>
                  <a:srgbClr val="C00000"/>
                </a:solidFill>
                <a:latin typeface="Arial" panose="020B0604020202020204" pitchFamily="34" charset="0"/>
                <a:cs typeface="Arial" panose="020B0604020202020204" pitchFamily="34" charset="0"/>
              </a:rPr>
              <a:t>6.2 - Testing </a:t>
            </a:r>
            <a:r>
              <a:rPr lang="en-US" sz="1530" b="1" dirty="0">
                <a:solidFill>
                  <a:srgbClr val="C00000"/>
                </a:solidFill>
                <a:latin typeface="Arial" panose="020B0604020202020204" pitchFamily="34" charset="0"/>
                <a:cs typeface="Arial" panose="020B0604020202020204" pitchFamily="34" charset="0"/>
              </a:rPr>
              <a:t>a leaf for </a:t>
            </a:r>
            <a:r>
              <a:rPr lang="en-US" sz="1530" b="1" dirty="0" smtClean="0">
                <a:solidFill>
                  <a:srgbClr val="C00000"/>
                </a:solidFill>
                <a:latin typeface="Arial" panose="020B0604020202020204" pitchFamily="34" charset="0"/>
                <a:cs typeface="Arial" panose="020B0604020202020204" pitchFamily="34" charset="0"/>
              </a:rPr>
              <a:t>starch</a:t>
            </a:r>
          </a:p>
          <a:p>
            <a:r>
              <a:rPr lang="en-US" sz="1530" b="1" dirty="0" smtClean="0">
                <a:solidFill>
                  <a:schemeClr val="tx1"/>
                </a:solidFill>
                <a:latin typeface="Arial" panose="020B0604020202020204" pitchFamily="34" charset="0"/>
                <a:cs typeface="Arial" panose="020B0604020202020204" pitchFamily="34" charset="0"/>
              </a:rPr>
              <a:t>Skills - A03.1 </a:t>
            </a:r>
            <a:r>
              <a:rPr lang="en-US" sz="1530" b="1" dirty="0">
                <a:solidFill>
                  <a:schemeClr val="tx1"/>
                </a:solidFill>
                <a:latin typeface="Arial" panose="020B0604020202020204" pitchFamily="34" charset="0"/>
                <a:cs typeface="Arial" panose="020B0604020202020204" pitchFamily="34" charset="0"/>
              </a:rPr>
              <a:t>Using techniques, apparatus and materials</a:t>
            </a:r>
          </a:p>
          <a:p>
            <a:r>
              <a:rPr lang="en-US" sz="1530" dirty="0">
                <a:solidFill>
                  <a:schemeClr val="tx1"/>
                </a:solidFill>
                <a:latin typeface="Arial" panose="020B0604020202020204" pitchFamily="34" charset="0"/>
                <a:cs typeface="Arial" panose="020B0604020202020204" pitchFamily="34" charset="0"/>
              </a:rPr>
              <a:t>Leaves turn some of the glucose that they make in photosynthesis into starch. If we find starch in a leaf, that tells us if it has been photosynthesising. </a:t>
            </a:r>
            <a:endParaRPr lang="en-US" sz="1530" dirty="0" smtClean="0">
              <a:solidFill>
                <a:schemeClr val="tx1"/>
              </a:solidFill>
              <a:latin typeface="Arial" panose="020B0604020202020204" pitchFamily="34" charset="0"/>
              <a:cs typeface="Arial" panose="020B0604020202020204" pitchFamily="34" charset="0"/>
            </a:endParaRPr>
          </a:p>
          <a:p>
            <a:pPr marL="571500" indent="-285750">
              <a:buFont typeface="Arial" panose="020B0604020202020204" pitchFamily="34" charset="0"/>
              <a:buChar char="•"/>
            </a:pPr>
            <a:r>
              <a:rPr lang="en-US" sz="1530" dirty="0" smtClean="0">
                <a:solidFill>
                  <a:schemeClr val="tx1"/>
                </a:solidFill>
                <a:latin typeface="Arial" panose="020B0604020202020204" pitchFamily="34" charset="0"/>
                <a:cs typeface="Arial" panose="020B0604020202020204" pitchFamily="34" charset="0"/>
              </a:rPr>
              <a:t>Wear </a:t>
            </a:r>
            <a:r>
              <a:rPr lang="en-US" sz="1530" dirty="0">
                <a:solidFill>
                  <a:schemeClr val="tx1"/>
                </a:solidFill>
                <a:latin typeface="Arial" panose="020B0604020202020204" pitchFamily="34" charset="0"/>
                <a:cs typeface="Arial" panose="020B0604020202020204" pitchFamily="34" charset="0"/>
              </a:rPr>
              <a:t>eye protection if available.</a:t>
            </a:r>
          </a:p>
          <a:p>
            <a:pPr marL="571500" indent="-285750">
              <a:buFont typeface="Arial" panose="020B0604020202020204" pitchFamily="34" charset="0"/>
              <a:buChar char="•"/>
            </a:pPr>
            <a:r>
              <a:rPr lang="en-US" sz="1530" dirty="0">
                <a:solidFill>
                  <a:schemeClr val="tx1"/>
                </a:solidFill>
                <a:latin typeface="Arial" panose="020B0604020202020204" pitchFamily="34" charset="0"/>
                <a:cs typeface="Arial" panose="020B0604020202020204" pitchFamily="34" charset="0"/>
              </a:rPr>
              <a:t>Take care with the boiling water.</a:t>
            </a:r>
          </a:p>
          <a:p>
            <a:pPr marL="571500" indent="-285750">
              <a:buFont typeface="Arial" panose="020B0604020202020204" pitchFamily="34" charset="0"/>
              <a:buChar char="•"/>
            </a:pPr>
            <a:r>
              <a:rPr lang="en-US" sz="1530" dirty="0">
                <a:solidFill>
                  <a:schemeClr val="tx1"/>
                </a:solidFill>
                <a:latin typeface="Arial" panose="020B0604020202020204" pitchFamily="34" charset="0"/>
                <a:cs typeface="Arial" panose="020B0604020202020204" pitchFamily="34" charset="0"/>
              </a:rPr>
              <a:t>Alcohol is very </a:t>
            </a:r>
            <a:r>
              <a:rPr lang="en-US" sz="1530" i="1" dirty="0">
                <a:solidFill>
                  <a:schemeClr val="tx1"/>
                </a:solidFill>
                <a:latin typeface="Arial" panose="020B0604020202020204" pitchFamily="34" charset="0"/>
                <a:cs typeface="Arial" panose="020B0604020202020204" pitchFamily="34" charset="0"/>
              </a:rPr>
              <a:t>flammable</a:t>
            </a:r>
            <a:r>
              <a:rPr lang="en-US" sz="1530" dirty="0">
                <a:solidFill>
                  <a:schemeClr val="tx1"/>
                </a:solidFill>
                <a:latin typeface="Arial" panose="020B0604020202020204" pitchFamily="34" charset="0"/>
                <a:cs typeface="Arial" panose="020B0604020202020204" pitchFamily="34" charset="0"/>
              </a:rPr>
              <a:t>. Turn out your Bunsen flame </a:t>
            </a:r>
            <a:r>
              <a:rPr lang="en-US" sz="1530" i="1" dirty="0">
                <a:solidFill>
                  <a:schemeClr val="tx1"/>
                </a:solidFill>
                <a:latin typeface="Arial" panose="020B0604020202020204" pitchFamily="34" charset="0"/>
                <a:cs typeface="Arial" panose="020B0604020202020204" pitchFamily="34" charset="0"/>
              </a:rPr>
              <a:t>before</a:t>
            </a:r>
            <a:r>
              <a:rPr lang="en-US" sz="1530" dirty="0">
                <a:solidFill>
                  <a:schemeClr val="tx1"/>
                </a:solidFill>
                <a:latin typeface="Arial" panose="020B0604020202020204" pitchFamily="34" charset="0"/>
                <a:cs typeface="Arial" panose="020B0604020202020204" pitchFamily="34" charset="0"/>
              </a:rPr>
              <a:t> putting the tube </a:t>
            </a:r>
            <a:r>
              <a:rPr lang="en-US" sz="1530" dirty="0" smtClean="0">
                <a:solidFill>
                  <a:schemeClr val="tx1"/>
                </a:solidFill>
                <a:latin typeface="Arial" panose="020B0604020202020204" pitchFamily="34" charset="0"/>
                <a:cs typeface="Arial" panose="020B0604020202020204" pitchFamily="34" charset="0"/>
              </a:rPr>
              <a:t/>
            </a:r>
            <a:br>
              <a:rPr lang="en-US" sz="1530" dirty="0" smtClean="0">
                <a:solidFill>
                  <a:schemeClr val="tx1"/>
                </a:solidFill>
                <a:latin typeface="Arial" panose="020B0604020202020204" pitchFamily="34" charset="0"/>
                <a:cs typeface="Arial" panose="020B0604020202020204" pitchFamily="34" charset="0"/>
              </a:rPr>
            </a:br>
            <a:r>
              <a:rPr lang="en-US" sz="1530" dirty="0" smtClean="0">
                <a:solidFill>
                  <a:schemeClr val="tx1"/>
                </a:solidFill>
                <a:latin typeface="Arial" panose="020B0604020202020204" pitchFamily="34" charset="0"/>
                <a:cs typeface="Arial" panose="020B0604020202020204" pitchFamily="34" charset="0"/>
              </a:rPr>
              <a:t>of </a:t>
            </a:r>
            <a:r>
              <a:rPr lang="en-US" sz="1530" dirty="0">
                <a:solidFill>
                  <a:schemeClr val="tx1"/>
                </a:solidFill>
                <a:latin typeface="Arial" panose="020B0604020202020204" pitchFamily="34" charset="0"/>
                <a:cs typeface="Arial" panose="020B0604020202020204" pitchFamily="34" charset="0"/>
              </a:rPr>
              <a:t>alcohol into the hot water.</a:t>
            </a:r>
          </a:p>
          <a:p>
            <a:pPr marL="571500" indent="-285750">
              <a:buFont typeface="Arial" panose="020B0604020202020204" pitchFamily="34" charset="0"/>
              <a:buChar char="•"/>
            </a:pPr>
            <a:r>
              <a:rPr lang="en-US" sz="1530" dirty="0">
                <a:solidFill>
                  <a:schemeClr val="tx1"/>
                </a:solidFill>
                <a:latin typeface="Arial" panose="020B0604020202020204" pitchFamily="34" charset="0"/>
                <a:cs typeface="Arial" panose="020B0604020202020204" pitchFamily="34" charset="0"/>
              </a:rPr>
              <a:t>Use forceps to handle the leaf</a:t>
            </a:r>
            <a:r>
              <a:rPr lang="en-US" sz="1530" dirty="0" smtClean="0">
                <a:solidFill>
                  <a:schemeClr val="tx1"/>
                </a:solidFill>
                <a:latin typeface="Arial" panose="020B0604020202020204" pitchFamily="34" charset="0"/>
                <a:cs typeface="Arial" panose="020B0604020202020204" pitchFamily="34" charset="0"/>
              </a:rPr>
              <a:t>.</a:t>
            </a:r>
          </a:p>
          <a:p>
            <a:pPr marL="285750" indent="-285750">
              <a:buFont typeface="+mj-lt"/>
              <a:buAutoNum type="arabicPeriod"/>
            </a:pPr>
            <a:r>
              <a:rPr lang="en-US" sz="1530" dirty="0" smtClean="0">
                <a:solidFill>
                  <a:schemeClr val="tx1"/>
                </a:solidFill>
                <a:latin typeface="Arial" panose="020B0604020202020204" pitchFamily="34" charset="0"/>
                <a:cs typeface="Arial" panose="020B0604020202020204" pitchFamily="34" charset="0"/>
              </a:rPr>
              <a:t>Take a leaf from a healthy plant, and drop it into boiling </a:t>
            </a:r>
            <a:r>
              <a:rPr lang="en-US" sz="1530" dirty="0">
                <a:solidFill>
                  <a:schemeClr val="tx1"/>
                </a:solidFill>
                <a:latin typeface="Arial" panose="020B0604020202020204" pitchFamily="34" charset="0"/>
                <a:cs typeface="Arial" panose="020B0604020202020204" pitchFamily="34" charset="0"/>
              </a:rPr>
              <a:t>water in a water bath. Leave for about </a:t>
            </a:r>
            <a:r>
              <a:rPr lang="en-US" sz="1530" dirty="0" smtClean="0">
                <a:solidFill>
                  <a:schemeClr val="tx1"/>
                </a:solidFill>
                <a:latin typeface="Arial" panose="020B0604020202020204" pitchFamily="34" charset="0"/>
                <a:cs typeface="Arial" panose="020B0604020202020204" pitchFamily="34" charset="0"/>
              </a:rPr>
              <a:t>30s</a:t>
            </a:r>
            <a:r>
              <a:rPr lang="en-US" sz="1530" dirty="0">
                <a:solidFill>
                  <a:schemeClr val="tx1"/>
                </a:solidFill>
                <a:latin typeface="Arial" panose="020B0604020202020204" pitchFamily="34" charset="0"/>
                <a:cs typeface="Arial" panose="020B0604020202020204" pitchFamily="34" charset="0"/>
              </a:rPr>
              <a:t>. Turn out </a:t>
            </a:r>
            <a:r>
              <a:rPr lang="en-US" sz="1530" dirty="0" smtClean="0">
                <a:solidFill>
                  <a:schemeClr val="tx1"/>
                </a:solidFill>
                <a:latin typeface="Arial" panose="020B0604020202020204" pitchFamily="34" charset="0"/>
                <a:cs typeface="Arial" panose="020B0604020202020204" pitchFamily="34" charset="0"/>
              </a:rPr>
              <a:t>the </a:t>
            </a:r>
            <a:r>
              <a:rPr lang="en-US" sz="1530" dirty="0">
                <a:solidFill>
                  <a:schemeClr val="tx1"/>
                </a:solidFill>
                <a:latin typeface="Arial" panose="020B0604020202020204" pitchFamily="34" charset="0"/>
                <a:cs typeface="Arial" panose="020B0604020202020204" pitchFamily="34" charset="0"/>
              </a:rPr>
              <a:t>Bunsen flame.</a:t>
            </a:r>
          </a:p>
          <a:p>
            <a:pPr marL="285750" indent="-285750">
              <a:buFont typeface="+mj-lt"/>
              <a:buAutoNum type="arabicPeriod"/>
            </a:pPr>
            <a:r>
              <a:rPr lang="en-US" sz="1530" dirty="0" smtClean="0">
                <a:solidFill>
                  <a:schemeClr val="tx1"/>
                </a:solidFill>
                <a:latin typeface="Arial" panose="020B0604020202020204" pitchFamily="34" charset="0"/>
                <a:cs typeface="Arial" panose="020B0604020202020204" pitchFamily="34" charset="0"/>
              </a:rPr>
              <a:t>Remove </a:t>
            </a:r>
            <a:r>
              <a:rPr lang="en-US" sz="1530" dirty="0">
                <a:solidFill>
                  <a:schemeClr val="tx1"/>
                </a:solidFill>
                <a:latin typeface="Arial" panose="020B0604020202020204" pitchFamily="34" charset="0"/>
                <a:cs typeface="Arial" panose="020B0604020202020204" pitchFamily="34" charset="0"/>
              </a:rPr>
              <a:t>the leaf, which will be very soft, and drop it into </a:t>
            </a:r>
            <a:r>
              <a:rPr lang="en-US" sz="1530" dirty="0" smtClean="0">
                <a:solidFill>
                  <a:schemeClr val="tx1"/>
                </a:solidFill>
                <a:latin typeface="Arial" panose="020B0604020202020204" pitchFamily="34" charset="0"/>
                <a:cs typeface="Arial" panose="020B0604020202020204" pitchFamily="34" charset="0"/>
              </a:rPr>
              <a:t/>
            </a:r>
            <a:br>
              <a:rPr lang="en-US" sz="1530" dirty="0" smtClean="0">
                <a:solidFill>
                  <a:schemeClr val="tx1"/>
                </a:solidFill>
                <a:latin typeface="Arial" panose="020B0604020202020204" pitchFamily="34" charset="0"/>
                <a:cs typeface="Arial" panose="020B0604020202020204" pitchFamily="34" charset="0"/>
              </a:rPr>
            </a:br>
            <a:r>
              <a:rPr lang="en-US" sz="1530" dirty="0" smtClean="0">
                <a:solidFill>
                  <a:schemeClr val="tx1"/>
                </a:solidFill>
                <a:latin typeface="Arial" panose="020B0604020202020204" pitchFamily="34" charset="0"/>
                <a:cs typeface="Arial" panose="020B0604020202020204" pitchFamily="34" charset="0"/>
              </a:rPr>
              <a:t>a </a:t>
            </a:r>
            <a:r>
              <a:rPr lang="en-US" sz="1530" dirty="0">
                <a:solidFill>
                  <a:schemeClr val="tx1"/>
                </a:solidFill>
                <a:latin typeface="Arial" panose="020B0604020202020204" pitchFamily="34" charset="0"/>
                <a:cs typeface="Arial" panose="020B0604020202020204" pitchFamily="34" charset="0"/>
              </a:rPr>
              <a:t>tube of alcohol in the water bath. Leave it until all the </a:t>
            </a:r>
            <a:r>
              <a:rPr lang="en-US" sz="1530" dirty="0" smtClean="0">
                <a:solidFill>
                  <a:schemeClr val="tx1"/>
                </a:solidFill>
                <a:latin typeface="Arial" panose="020B0604020202020204" pitchFamily="34" charset="0"/>
                <a:cs typeface="Arial" panose="020B0604020202020204" pitchFamily="34" charset="0"/>
              </a:rPr>
              <a:t/>
            </a:r>
            <a:br>
              <a:rPr lang="en-US" sz="1530" dirty="0" smtClean="0">
                <a:solidFill>
                  <a:schemeClr val="tx1"/>
                </a:solidFill>
                <a:latin typeface="Arial" panose="020B0604020202020204" pitchFamily="34" charset="0"/>
                <a:cs typeface="Arial" panose="020B0604020202020204" pitchFamily="34" charset="0"/>
              </a:rPr>
            </a:br>
            <a:r>
              <a:rPr lang="en-US" sz="1530" dirty="0" smtClean="0">
                <a:solidFill>
                  <a:schemeClr val="tx1"/>
                </a:solidFill>
                <a:latin typeface="Arial" panose="020B0604020202020204" pitchFamily="34" charset="0"/>
                <a:cs typeface="Arial" panose="020B0604020202020204" pitchFamily="34" charset="0"/>
              </a:rPr>
              <a:t>chlorophyll </a:t>
            </a:r>
            <a:r>
              <a:rPr lang="en-US" sz="1530" dirty="0">
                <a:solidFill>
                  <a:schemeClr val="tx1"/>
                </a:solidFill>
                <a:latin typeface="Arial" panose="020B0604020202020204" pitchFamily="34" charset="0"/>
                <a:cs typeface="Arial" panose="020B0604020202020204" pitchFamily="34" charset="0"/>
              </a:rPr>
              <a:t>has come out of the leaf.</a:t>
            </a:r>
          </a:p>
          <a:p>
            <a:pPr marL="285750" indent="-285750">
              <a:buFont typeface="+mj-lt"/>
              <a:buAutoNum type="arabicPeriod"/>
            </a:pPr>
            <a:r>
              <a:rPr lang="en-US" sz="1530" dirty="0" smtClean="0">
                <a:solidFill>
                  <a:schemeClr val="tx1"/>
                </a:solidFill>
                <a:latin typeface="Arial" panose="020B0604020202020204" pitchFamily="34" charset="0"/>
                <a:cs typeface="Arial" panose="020B0604020202020204" pitchFamily="34" charset="0"/>
              </a:rPr>
              <a:t>The </a:t>
            </a:r>
            <a:r>
              <a:rPr lang="en-US" sz="1530" dirty="0">
                <a:solidFill>
                  <a:schemeClr val="tx1"/>
                </a:solidFill>
                <a:latin typeface="Arial" panose="020B0604020202020204" pitchFamily="34" charset="0"/>
                <a:cs typeface="Arial" panose="020B0604020202020204" pitchFamily="34" charset="0"/>
              </a:rPr>
              <a:t>leaf will now be brittle. Remove it from the alcohol, </a:t>
            </a:r>
            <a:r>
              <a:rPr lang="en-US" sz="1530" dirty="0" smtClean="0">
                <a:solidFill>
                  <a:schemeClr val="tx1"/>
                </a:solidFill>
                <a:latin typeface="Arial" panose="020B0604020202020204" pitchFamily="34" charset="0"/>
                <a:cs typeface="Arial" panose="020B0604020202020204" pitchFamily="34" charset="0"/>
              </a:rPr>
              <a:t/>
            </a:r>
            <a:br>
              <a:rPr lang="en-US" sz="1530" dirty="0" smtClean="0">
                <a:solidFill>
                  <a:schemeClr val="tx1"/>
                </a:solidFill>
                <a:latin typeface="Arial" panose="020B0604020202020204" pitchFamily="34" charset="0"/>
                <a:cs typeface="Arial" panose="020B0604020202020204" pitchFamily="34" charset="0"/>
              </a:rPr>
            </a:br>
            <a:r>
              <a:rPr lang="en-US" sz="1530" dirty="0" smtClean="0">
                <a:solidFill>
                  <a:schemeClr val="tx1"/>
                </a:solidFill>
                <a:latin typeface="Arial" panose="020B0604020202020204" pitchFamily="34" charset="0"/>
                <a:cs typeface="Arial" panose="020B0604020202020204" pitchFamily="34" charset="0"/>
              </a:rPr>
              <a:t>and </a:t>
            </a:r>
            <a:r>
              <a:rPr lang="en-US" sz="1530" dirty="0">
                <a:solidFill>
                  <a:schemeClr val="tx1"/>
                </a:solidFill>
                <a:latin typeface="Arial" panose="020B0604020202020204" pitchFamily="34" charset="0"/>
                <a:cs typeface="Arial" panose="020B0604020202020204" pitchFamily="34" charset="0"/>
              </a:rPr>
              <a:t>dip it into hot water again to soften it.</a:t>
            </a:r>
          </a:p>
          <a:p>
            <a:pPr marL="285750" indent="-285750">
              <a:buFont typeface="+mj-lt"/>
              <a:buAutoNum type="arabicPeriod"/>
            </a:pPr>
            <a:r>
              <a:rPr lang="en-US" sz="1530" dirty="0" smtClean="0">
                <a:solidFill>
                  <a:schemeClr val="tx1"/>
                </a:solidFill>
                <a:latin typeface="Arial" panose="020B0604020202020204" pitchFamily="34" charset="0"/>
                <a:cs typeface="Arial" panose="020B0604020202020204" pitchFamily="34" charset="0"/>
              </a:rPr>
              <a:t>Spread </a:t>
            </a:r>
            <a:r>
              <a:rPr lang="en-US" sz="1530" dirty="0">
                <a:solidFill>
                  <a:schemeClr val="tx1"/>
                </a:solidFill>
                <a:latin typeface="Arial" panose="020B0604020202020204" pitchFamily="34" charset="0"/>
                <a:cs typeface="Arial" panose="020B0604020202020204" pitchFamily="34" charset="0"/>
              </a:rPr>
              <a:t>out the leaf on a white tile, and cover it with </a:t>
            </a:r>
            <a:r>
              <a:rPr lang="en-US" sz="1530" dirty="0" smtClean="0">
                <a:solidFill>
                  <a:schemeClr val="tx1"/>
                </a:solidFill>
                <a:latin typeface="Arial" panose="020B0604020202020204" pitchFamily="34" charset="0"/>
                <a:cs typeface="Arial" panose="020B0604020202020204" pitchFamily="34" charset="0"/>
              </a:rPr>
              <a:t/>
            </a:r>
            <a:br>
              <a:rPr lang="en-US" sz="1530" dirty="0" smtClean="0">
                <a:solidFill>
                  <a:schemeClr val="tx1"/>
                </a:solidFill>
                <a:latin typeface="Arial" panose="020B0604020202020204" pitchFamily="34" charset="0"/>
                <a:cs typeface="Arial" panose="020B0604020202020204" pitchFamily="34" charset="0"/>
              </a:rPr>
            </a:br>
            <a:r>
              <a:rPr lang="en-US" sz="1530" dirty="0" smtClean="0">
                <a:solidFill>
                  <a:schemeClr val="tx1"/>
                </a:solidFill>
                <a:latin typeface="Arial" panose="020B0604020202020204" pitchFamily="34" charset="0"/>
                <a:cs typeface="Arial" panose="020B0604020202020204" pitchFamily="34" charset="0"/>
              </a:rPr>
              <a:t>iodine </a:t>
            </a:r>
            <a:r>
              <a:rPr lang="en-US" sz="1530" dirty="0">
                <a:solidFill>
                  <a:schemeClr val="tx1"/>
                </a:solidFill>
                <a:latin typeface="Arial" panose="020B0604020202020204" pitchFamily="34" charset="0"/>
                <a:cs typeface="Arial" panose="020B0604020202020204" pitchFamily="34" charset="0"/>
              </a:rPr>
              <a:t>solution. A blue-black colour shows that the leaf </a:t>
            </a:r>
            <a:r>
              <a:rPr lang="en-US" sz="1530" dirty="0" smtClean="0">
                <a:solidFill>
                  <a:schemeClr val="tx1"/>
                </a:solidFill>
                <a:latin typeface="Arial" panose="020B0604020202020204" pitchFamily="34" charset="0"/>
                <a:cs typeface="Arial" panose="020B0604020202020204" pitchFamily="34" charset="0"/>
              </a:rPr>
              <a:t/>
            </a:r>
            <a:br>
              <a:rPr lang="en-US" sz="1530" dirty="0" smtClean="0">
                <a:solidFill>
                  <a:schemeClr val="tx1"/>
                </a:solidFill>
                <a:latin typeface="Arial" panose="020B0604020202020204" pitchFamily="34" charset="0"/>
                <a:cs typeface="Arial" panose="020B0604020202020204" pitchFamily="34" charset="0"/>
              </a:rPr>
            </a:br>
            <a:r>
              <a:rPr lang="en-US" sz="1530" dirty="0" smtClean="0">
                <a:solidFill>
                  <a:schemeClr val="tx1"/>
                </a:solidFill>
                <a:latin typeface="Arial" panose="020B0604020202020204" pitchFamily="34" charset="0"/>
                <a:cs typeface="Arial" panose="020B0604020202020204" pitchFamily="34" charset="0"/>
              </a:rPr>
              <a:t>contains </a:t>
            </a:r>
            <a:r>
              <a:rPr lang="en-US" sz="1530" dirty="0">
                <a:solidFill>
                  <a:schemeClr val="tx1"/>
                </a:solidFill>
                <a:latin typeface="Arial" panose="020B0604020202020204" pitchFamily="34" charset="0"/>
                <a:cs typeface="Arial" panose="020B0604020202020204" pitchFamily="34" charset="0"/>
              </a:rPr>
              <a:t>starch</a:t>
            </a:r>
            <a:r>
              <a:rPr lang="en-US" sz="1530" dirty="0" smtClean="0">
                <a:solidFill>
                  <a:schemeClr val="tx1"/>
                </a:solidFill>
                <a:latin typeface="Arial" panose="020B0604020202020204" pitchFamily="34" charset="0"/>
                <a:cs typeface="Arial" panose="020B0604020202020204" pitchFamily="34" charset="0"/>
              </a:rPr>
              <a:t>.</a:t>
            </a:r>
          </a:p>
          <a:p>
            <a:r>
              <a:rPr lang="en-US" sz="1530" b="1" dirty="0" smtClean="0">
                <a:solidFill>
                  <a:schemeClr val="tx1"/>
                </a:solidFill>
                <a:latin typeface="Arial" panose="020B0604020202020204" pitchFamily="34" charset="0"/>
                <a:cs typeface="Arial" panose="020B0604020202020204" pitchFamily="34" charset="0"/>
              </a:rPr>
              <a:t>Questions</a:t>
            </a:r>
            <a:endParaRPr lang="en-US" sz="1530" b="1" dirty="0">
              <a:solidFill>
                <a:schemeClr val="tx1"/>
              </a:solidFill>
              <a:latin typeface="Arial" panose="020B0604020202020204" pitchFamily="34" charset="0"/>
              <a:cs typeface="Arial" panose="020B0604020202020204" pitchFamily="34" charset="0"/>
            </a:endParaRPr>
          </a:p>
          <a:p>
            <a:pPr marL="342900" indent="-342900"/>
            <a:r>
              <a:rPr lang="en-US" sz="1530" b="1" dirty="0" smtClean="0">
                <a:solidFill>
                  <a:schemeClr val="tx1"/>
                </a:solidFill>
                <a:latin typeface="Arial" panose="020B0604020202020204" pitchFamily="34" charset="0"/>
                <a:cs typeface="Arial" panose="020B0604020202020204" pitchFamily="34" charset="0"/>
              </a:rPr>
              <a:t>A1</a:t>
            </a:r>
            <a:r>
              <a:rPr lang="en-US" sz="1530" dirty="0" smtClean="0">
                <a:solidFill>
                  <a:schemeClr val="tx1"/>
                </a:solidFill>
                <a:latin typeface="Arial" panose="020B0604020202020204" pitchFamily="34" charset="0"/>
                <a:cs typeface="Arial" panose="020B0604020202020204" pitchFamily="34" charset="0"/>
              </a:rPr>
              <a:t> 	Why </a:t>
            </a:r>
            <a:r>
              <a:rPr lang="en-US" sz="1530" dirty="0">
                <a:solidFill>
                  <a:schemeClr val="tx1"/>
                </a:solidFill>
                <a:latin typeface="Arial" panose="020B0604020202020204" pitchFamily="34" charset="0"/>
                <a:cs typeface="Arial" panose="020B0604020202020204" pitchFamily="34" charset="0"/>
              </a:rPr>
              <a:t>was the leaf put into boiling water?</a:t>
            </a:r>
          </a:p>
          <a:p>
            <a:pPr marL="342900" indent="-342900"/>
            <a:r>
              <a:rPr lang="en-US" sz="1530" b="1" dirty="0">
                <a:solidFill>
                  <a:schemeClr val="tx1"/>
                </a:solidFill>
                <a:latin typeface="Arial" panose="020B0604020202020204" pitchFamily="34" charset="0"/>
                <a:cs typeface="Arial" panose="020B0604020202020204" pitchFamily="34" charset="0"/>
              </a:rPr>
              <a:t>A2</a:t>
            </a:r>
            <a:r>
              <a:rPr lang="en-US" sz="1530" dirty="0">
                <a:solidFill>
                  <a:schemeClr val="tx1"/>
                </a:solidFill>
                <a:latin typeface="Arial" panose="020B0604020202020204" pitchFamily="34" charset="0"/>
                <a:cs typeface="Arial" panose="020B0604020202020204" pitchFamily="34" charset="0"/>
              </a:rPr>
              <a:t> </a:t>
            </a:r>
            <a:r>
              <a:rPr lang="en-US" sz="1530" dirty="0" smtClean="0">
                <a:solidFill>
                  <a:schemeClr val="tx1"/>
                </a:solidFill>
                <a:latin typeface="Arial" panose="020B0604020202020204" pitchFamily="34" charset="0"/>
                <a:cs typeface="Arial" panose="020B0604020202020204" pitchFamily="34" charset="0"/>
              </a:rPr>
              <a:t>	Why </a:t>
            </a:r>
            <a:r>
              <a:rPr lang="en-US" sz="1530" dirty="0">
                <a:solidFill>
                  <a:schemeClr val="tx1"/>
                </a:solidFill>
                <a:latin typeface="Arial" panose="020B0604020202020204" pitchFamily="34" charset="0"/>
                <a:cs typeface="Arial" panose="020B0604020202020204" pitchFamily="34" charset="0"/>
              </a:rPr>
              <a:t>did the alcohol become green?</a:t>
            </a:r>
          </a:p>
          <a:p>
            <a:pPr marL="342900" indent="-342900"/>
            <a:r>
              <a:rPr lang="en-US" sz="1530" b="1" dirty="0">
                <a:solidFill>
                  <a:schemeClr val="tx1"/>
                </a:solidFill>
                <a:latin typeface="Arial" panose="020B0604020202020204" pitchFamily="34" charset="0"/>
                <a:cs typeface="Arial" panose="020B0604020202020204" pitchFamily="34" charset="0"/>
              </a:rPr>
              <a:t>A3</a:t>
            </a:r>
            <a:r>
              <a:rPr lang="en-US" sz="1530" dirty="0">
                <a:solidFill>
                  <a:schemeClr val="tx1"/>
                </a:solidFill>
                <a:latin typeface="Arial" panose="020B0604020202020204" pitchFamily="34" charset="0"/>
                <a:cs typeface="Arial" panose="020B0604020202020204" pitchFamily="34" charset="0"/>
              </a:rPr>
              <a:t> </a:t>
            </a:r>
            <a:r>
              <a:rPr lang="en-US" sz="1530" dirty="0" smtClean="0">
                <a:solidFill>
                  <a:schemeClr val="tx1"/>
                </a:solidFill>
                <a:latin typeface="Arial" panose="020B0604020202020204" pitchFamily="34" charset="0"/>
                <a:cs typeface="Arial" panose="020B0604020202020204" pitchFamily="34" charset="0"/>
              </a:rPr>
              <a:t>	Why </a:t>
            </a:r>
            <a:r>
              <a:rPr lang="en-US" sz="1530" dirty="0">
                <a:solidFill>
                  <a:schemeClr val="tx1"/>
                </a:solidFill>
                <a:latin typeface="Arial" panose="020B0604020202020204" pitchFamily="34" charset="0"/>
                <a:cs typeface="Arial" panose="020B0604020202020204" pitchFamily="34" charset="0"/>
              </a:rPr>
              <a:t>was the leaf put into alcohol after being put into boiling water?</a:t>
            </a: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1226" t="1830" r="12966" b="12152"/>
          <a:stretch/>
        </p:blipFill>
        <p:spPr>
          <a:xfrm>
            <a:off x="5508104" y="3573016"/>
            <a:ext cx="3312368" cy="2728724"/>
          </a:xfrm>
          <a:prstGeom prst="rect">
            <a:avLst/>
          </a:prstGeom>
        </p:spPr>
      </p:pic>
      <p:sp>
        <p:nvSpPr>
          <p:cNvPr id="9" name="TextBox 8">
            <a:hlinkClick r:id="rId4" action="ppaction://hlinkfile"/>
          </p:cNvPr>
          <p:cNvSpPr txBox="1"/>
          <p:nvPr/>
        </p:nvSpPr>
        <p:spPr>
          <a:xfrm>
            <a:off x="8212613" y="2073622"/>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196834005"/>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6.5 – Testing Leaves for Starch</a:t>
            </a:r>
            <a:endParaRPr lang="en-US" dirty="0"/>
          </a:p>
        </p:txBody>
      </p:sp>
      <p:sp>
        <p:nvSpPr>
          <p:cNvPr id="34" name="Rectangle 33"/>
          <p:cNvSpPr/>
          <p:nvPr/>
        </p:nvSpPr>
        <p:spPr>
          <a:xfrm>
            <a:off x="179511" y="1117054"/>
            <a:ext cx="8712969" cy="5507662"/>
          </a:xfrm>
          <a:prstGeom prst="rect">
            <a:avLst/>
          </a:prstGeom>
        </p:spPr>
        <p:txBody>
          <a:bodyPr wrap="square">
            <a:spAutoFit/>
          </a:bodyPr>
          <a:lstStyle/>
          <a:p>
            <a:pPr>
              <a:buClr>
                <a:srgbClr val="C00000"/>
              </a:buClr>
              <a:buSzPct val="80000"/>
            </a:pPr>
            <a:r>
              <a:rPr lang="en-US" sz="2070" b="1" dirty="0" smtClean="0">
                <a:solidFill>
                  <a:srgbClr val="C00000"/>
                </a:solidFill>
              </a:rPr>
              <a:t>Controls</a:t>
            </a:r>
            <a:endParaRPr lang="en-US" sz="2070" b="1" dirty="0">
              <a:solidFill>
                <a:srgbClr val="C00000"/>
              </a:solidFill>
            </a:endParaRPr>
          </a:p>
          <a:p>
            <a:pPr marL="355600" indent="-355600">
              <a:buClr>
                <a:srgbClr val="C00000"/>
              </a:buClr>
              <a:buSzPct val="80000"/>
              <a:buFont typeface="Wingdings 3" panose="05040102010807070707" pitchFamily="18" charset="2"/>
              <a:buChar char=""/>
            </a:pPr>
            <a:r>
              <a:rPr lang="en-US" sz="2070" dirty="0"/>
              <a:t>If you do Activities </a:t>
            </a:r>
            <a:r>
              <a:rPr lang="en-US" sz="2070" b="1" dirty="0"/>
              <a:t>6.3</a:t>
            </a:r>
            <a:r>
              <a:rPr lang="en-US" sz="2070" dirty="0"/>
              <a:t>, </a:t>
            </a:r>
            <a:r>
              <a:rPr lang="en-US" sz="2070" b="1" dirty="0"/>
              <a:t>6.4</a:t>
            </a:r>
            <a:r>
              <a:rPr lang="en-US" sz="2070" dirty="0"/>
              <a:t> and </a:t>
            </a:r>
            <a:r>
              <a:rPr lang="en-US" sz="2070" b="1" dirty="0"/>
              <a:t>6.5</a:t>
            </a:r>
            <a:r>
              <a:rPr lang="en-US" sz="2070" dirty="0"/>
              <a:t>, you can find out for yourself which substances a plant needs for photosynthesis. In each investigation, the plant is given everything it needs, except for one substance. </a:t>
            </a:r>
            <a:endParaRPr lang="en-US" sz="2070" dirty="0" smtClean="0"/>
          </a:p>
          <a:p>
            <a:pPr marL="355600" indent="-355600">
              <a:buClr>
                <a:srgbClr val="C00000"/>
              </a:buClr>
              <a:buSzPct val="80000"/>
              <a:buFont typeface="Wingdings 3" panose="05040102010807070707" pitchFamily="18" charset="2"/>
              <a:buChar char=""/>
            </a:pPr>
            <a:r>
              <a:rPr lang="en-US" sz="2070" dirty="0" smtClean="0"/>
              <a:t>Another </a:t>
            </a:r>
            <a:r>
              <a:rPr lang="en-US" sz="2070" dirty="0"/>
              <a:t>plant is used at the same time. This is a </a:t>
            </a:r>
            <a:r>
              <a:rPr lang="en-US" sz="2070" b="1" dirty="0">
                <a:solidFill>
                  <a:srgbClr val="FF0000"/>
                </a:solidFill>
              </a:rPr>
              <a:t>control</a:t>
            </a:r>
            <a:r>
              <a:rPr lang="en-US" sz="2070" dirty="0"/>
              <a:t>. The control is given everything it needs, including the substance being tested for. Sometimes the control is a leaf, or even a part of a leaf, from the experimental plant. The important thing is that the control has all the substances it needs, while the experimental plant - or leaf - is lacking one substance.</a:t>
            </a:r>
          </a:p>
          <a:p>
            <a:pPr marL="355600" indent="-355600">
              <a:buClr>
                <a:srgbClr val="C00000"/>
              </a:buClr>
              <a:buSzPct val="80000"/>
              <a:buFont typeface="Wingdings 3" panose="05040102010807070707" pitchFamily="18" charset="2"/>
              <a:buChar char=""/>
            </a:pPr>
            <a:r>
              <a:rPr lang="en-US" sz="2070" dirty="0"/>
              <a:t>Both plants (or leaves) are then treated in exactly the same way. Any differences between them at the end of the investigation, therefore, must be because of the </a:t>
            </a:r>
            <a:r>
              <a:rPr lang="en-US" sz="2070" dirty="0" smtClean="0"/>
              <a:t>substance </a:t>
            </a:r>
            <a:r>
              <a:rPr lang="en-US" sz="2070" dirty="0"/>
              <a:t>being tested.</a:t>
            </a:r>
          </a:p>
          <a:p>
            <a:pPr marL="355600" indent="-355600">
              <a:buClr>
                <a:srgbClr val="C00000"/>
              </a:buClr>
              <a:buSzPct val="80000"/>
              <a:buFont typeface="Wingdings 3" panose="05040102010807070707" pitchFamily="18" charset="2"/>
              <a:buChar char=""/>
            </a:pPr>
            <a:r>
              <a:rPr lang="en-US" sz="2070" dirty="0"/>
              <a:t>At the end of the investigation, test a leaf from your experimental plant and one from your control to see if they have made starch. By comparing them, you can find out which substances are necessary for photosynthesis.</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66</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5422237"/>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6.5 – Testing Leaves for Starch</a:t>
            </a:r>
            <a:endParaRPr lang="en-US" dirty="0"/>
          </a:p>
        </p:txBody>
      </p:sp>
      <p:sp>
        <p:nvSpPr>
          <p:cNvPr id="34" name="Rectangle 33"/>
          <p:cNvSpPr/>
          <p:nvPr/>
        </p:nvSpPr>
        <p:spPr>
          <a:xfrm>
            <a:off x="179511" y="1117054"/>
            <a:ext cx="8712969" cy="3277820"/>
          </a:xfrm>
          <a:prstGeom prst="rect">
            <a:avLst/>
          </a:prstGeom>
        </p:spPr>
        <p:txBody>
          <a:bodyPr wrap="square">
            <a:spAutoFit/>
          </a:bodyPr>
          <a:lstStyle/>
          <a:p>
            <a:pPr>
              <a:buClr>
                <a:srgbClr val="C00000"/>
              </a:buClr>
              <a:buSzPct val="80000"/>
            </a:pPr>
            <a:r>
              <a:rPr lang="en-US" sz="2070" b="1" dirty="0" err="1" smtClean="0">
                <a:solidFill>
                  <a:srgbClr val="C00000"/>
                </a:solidFill>
              </a:rPr>
              <a:t>Destarching</a:t>
            </a:r>
            <a:r>
              <a:rPr lang="en-US" sz="2070" b="1" dirty="0" smtClean="0">
                <a:solidFill>
                  <a:srgbClr val="C00000"/>
                </a:solidFill>
              </a:rPr>
              <a:t> </a:t>
            </a:r>
            <a:r>
              <a:rPr lang="en-US" sz="2070" b="1" dirty="0">
                <a:solidFill>
                  <a:srgbClr val="C00000"/>
                </a:solidFill>
              </a:rPr>
              <a:t>plants</a:t>
            </a:r>
          </a:p>
          <a:p>
            <a:pPr marL="355600" indent="-355600">
              <a:buClr>
                <a:srgbClr val="C00000"/>
              </a:buClr>
              <a:buSzPct val="80000"/>
              <a:buFont typeface="Wingdings 3" panose="05040102010807070707" pitchFamily="18" charset="2"/>
              <a:buChar char=""/>
            </a:pPr>
            <a:r>
              <a:rPr lang="en-US" sz="2070" dirty="0"/>
              <a:t>It is very important that the leaves you are testing should not have any starch in them at the beginning of the investigation. If they did, and you found that the leaves contained starch at the end of the investigation, you could not be sure that they had been photosynthesising. The starch might have been made before the investigation began</a:t>
            </a:r>
            <a:r>
              <a:rPr lang="en-US" sz="2070" dirty="0" smtClean="0"/>
              <a:t>.</a:t>
            </a:r>
          </a:p>
          <a:p>
            <a:pPr marL="355600" indent="-355600">
              <a:buClr>
                <a:srgbClr val="C00000"/>
              </a:buClr>
              <a:buSzPct val="80000"/>
              <a:buFont typeface="Wingdings 3" panose="05040102010807070707" pitchFamily="18" charset="2"/>
              <a:buChar char=""/>
            </a:pPr>
            <a:r>
              <a:rPr lang="en-US" sz="2070" dirty="0" smtClean="0"/>
              <a:t>So, before doing any of these investigations, you must </a:t>
            </a:r>
            <a:r>
              <a:rPr lang="en-US" sz="2070" b="1" dirty="0" err="1" smtClean="0">
                <a:solidFill>
                  <a:srgbClr val="FF0000"/>
                </a:solidFill>
              </a:rPr>
              <a:t>destarch</a:t>
            </a:r>
            <a:r>
              <a:rPr lang="en-US" sz="2070" dirty="0" smtClean="0">
                <a:solidFill>
                  <a:srgbClr val="FF0000"/>
                </a:solidFill>
              </a:rPr>
              <a:t> </a:t>
            </a:r>
            <a:r>
              <a:rPr lang="en-US" sz="2070" dirty="0" smtClean="0"/>
              <a:t>the plants. The easiest way to do this is to leave them in a dark cupboard for at least 24 hours. </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66</a:t>
            </a:r>
            <a:endParaRPr lang="en-GB" sz="1000" b="1" dirty="0">
              <a:latin typeface="Arial" panose="020B0604020202020204" pitchFamily="34" charset="0"/>
              <a:cs typeface="Arial" panose="020B0604020202020204" pitchFamily="34" charset="0"/>
            </a:endParaRPr>
          </a:p>
        </p:txBody>
      </p:sp>
      <p:pic>
        <p:nvPicPr>
          <p:cNvPr id="27650" name="Picture 2" descr="Image result for Destarching plants"/>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751510" y="4077072"/>
            <a:ext cx="4140968" cy="259228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0" y="4347186"/>
            <a:ext cx="4571998" cy="2322174"/>
          </a:xfrm>
          <a:prstGeom prst="rect">
            <a:avLst/>
          </a:prstGeom>
        </p:spPr>
        <p:txBody>
          <a:bodyPr wrap="square">
            <a:spAutoFit/>
          </a:bodyPr>
          <a:lstStyle/>
          <a:p>
            <a:pPr marL="355600" indent="-355600">
              <a:buClr>
                <a:srgbClr val="C00000"/>
              </a:buClr>
              <a:buSzPct val="80000"/>
              <a:buFont typeface="Wingdings 3" panose="05040102010807070707" pitchFamily="18" charset="2"/>
              <a:buChar char=""/>
            </a:pPr>
            <a:r>
              <a:rPr lang="en-US" sz="2070" dirty="0"/>
              <a:t>The plants cannot photosynthesise while they are in the cupboard because there is no light. </a:t>
            </a:r>
            <a:r>
              <a:rPr lang="en-US" sz="2070" dirty="0"/>
              <a:t>So they use up their stores of starch. To be certain that they are thoroughly </a:t>
            </a:r>
            <a:r>
              <a:rPr lang="en-US" sz="2070" dirty="0" err="1"/>
              <a:t>destarched</a:t>
            </a:r>
            <a:r>
              <a:rPr lang="en-US" sz="2070" dirty="0"/>
              <a:t>, test a leaf for starch before you begin.</a:t>
            </a:r>
          </a:p>
        </p:txBody>
      </p:sp>
    </p:spTree>
    <p:extLst>
      <p:ext uri="{BB962C8B-B14F-4D97-AF65-F5344CB8AC3E}">
        <p14:creationId xmlns:p14="http://schemas.microsoft.com/office/powerpoint/2010/main" val="3864609924"/>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6.5 – Testing Leaves for Starch</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66</a:t>
            </a:r>
            <a:endParaRPr lang="en-GB" sz="1000" b="1" dirty="0">
              <a:latin typeface="Arial" panose="020B0604020202020204" pitchFamily="34" charset="0"/>
              <a:cs typeface="Arial" panose="020B0604020202020204" pitchFamily="34" charset="0"/>
            </a:endParaRPr>
          </a:p>
        </p:txBody>
      </p:sp>
      <p:sp>
        <p:nvSpPr>
          <p:cNvPr id="7" name="Rounded Rectangle 6"/>
          <p:cNvSpPr/>
          <p:nvPr/>
        </p:nvSpPr>
        <p:spPr>
          <a:xfrm>
            <a:off x="179512" y="1106704"/>
            <a:ext cx="8727370" cy="5562656"/>
          </a:xfrm>
          <a:prstGeom prst="roundRect">
            <a:avLst>
              <a:gd name="adj" fmla="val 2626"/>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50" b="1" dirty="0">
                <a:solidFill>
                  <a:srgbClr val="C00000"/>
                </a:solidFill>
                <a:latin typeface="Arial" panose="020B0604020202020204" pitchFamily="34" charset="0"/>
                <a:cs typeface="Arial" panose="020B0604020202020204" pitchFamily="34" charset="0"/>
              </a:rPr>
              <a:t>Activity </a:t>
            </a:r>
            <a:r>
              <a:rPr lang="en-US" sz="1550" b="1" dirty="0" smtClean="0">
                <a:solidFill>
                  <a:srgbClr val="C00000"/>
                </a:solidFill>
                <a:latin typeface="Arial" panose="020B0604020202020204" pitchFamily="34" charset="0"/>
                <a:cs typeface="Arial" panose="020B0604020202020204" pitchFamily="34" charset="0"/>
              </a:rPr>
              <a:t>6.3 </a:t>
            </a:r>
            <a:r>
              <a:rPr lang="en-US" sz="1550" b="1" dirty="0">
                <a:solidFill>
                  <a:srgbClr val="C00000"/>
                </a:solidFill>
                <a:latin typeface="Arial" panose="020B0604020202020204" pitchFamily="34" charset="0"/>
                <a:cs typeface="Arial" panose="020B0604020202020204" pitchFamily="34" charset="0"/>
              </a:rPr>
              <a:t>- To see if light is needed for photosynthesis</a:t>
            </a:r>
            <a:endParaRPr lang="en-US" sz="1550" b="1" dirty="0" smtClean="0">
              <a:solidFill>
                <a:srgbClr val="C00000"/>
              </a:solidFill>
              <a:latin typeface="Arial" panose="020B0604020202020204" pitchFamily="34" charset="0"/>
              <a:cs typeface="Arial" panose="020B0604020202020204" pitchFamily="34" charset="0"/>
            </a:endParaRPr>
          </a:p>
          <a:p>
            <a:r>
              <a:rPr lang="en-US" sz="1550" b="1" dirty="0" smtClean="0">
                <a:solidFill>
                  <a:schemeClr val="tx1"/>
                </a:solidFill>
                <a:latin typeface="Arial" panose="020B0604020202020204" pitchFamily="34" charset="0"/>
                <a:cs typeface="Arial" panose="020B0604020202020204" pitchFamily="34" charset="0"/>
              </a:rPr>
              <a:t>Skills </a:t>
            </a:r>
            <a:r>
              <a:rPr lang="en-US" sz="1550" b="1" dirty="0">
                <a:solidFill>
                  <a:schemeClr val="tx1"/>
                </a:solidFill>
                <a:latin typeface="Arial" panose="020B0604020202020204" pitchFamily="34" charset="0"/>
                <a:cs typeface="Arial" panose="020B0604020202020204" pitchFamily="34" charset="0"/>
              </a:rPr>
              <a:t>- A03.1 Using techniques, apparatus and </a:t>
            </a:r>
            <a:r>
              <a:rPr lang="en-US" sz="1550" b="1" dirty="0" smtClean="0">
                <a:solidFill>
                  <a:schemeClr val="tx1"/>
                </a:solidFill>
                <a:latin typeface="Arial" panose="020B0604020202020204" pitchFamily="34" charset="0"/>
                <a:cs typeface="Arial" panose="020B0604020202020204" pitchFamily="34" charset="0"/>
              </a:rPr>
              <a:t>materials, A03.3 </a:t>
            </a:r>
            <a:r>
              <a:rPr lang="en-US" sz="1550" b="1" dirty="0">
                <a:solidFill>
                  <a:schemeClr val="tx1"/>
                </a:solidFill>
                <a:latin typeface="Arial" panose="020B0604020202020204" pitchFamily="34" charset="0"/>
                <a:cs typeface="Arial" panose="020B0604020202020204" pitchFamily="34" charset="0"/>
              </a:rPr>
              <a:t>Observing, measuring and </a:t>
            </a:r>
            <a:r>
              <a:rPr lang="en-US" sz="1550" b="1" dirty="0" smtClean="0">
                <a:solidFill>
                  <a:schemeClr val="tx1"/>
                </a:solidFill>
                <a:latin typeface="Arial" panose="020B0604020202020204" pitchFamily="34" charset="0"/>
                <a:cs typeface="Arial" panose="020B0604020202020204" pitchFamily="34" charset="0"/>
              </a:rPr>
              <a:t>recording, A03.4 </a:t>
            </a:r>
            <a:r>
              <a:rPr lang="en-US" sz="1550" b="1" dirty="0">
                <a:solidFill>
                  <a:schemeClr val="tx1"/>
                </a:solidFill>
                <a:latin typeface="Arial" panose="020B0604020202020204" pitchFamily="34" charset="0"/>
                <a:cs typeface="Arial" panose="020B0604020202020204" pitchFamily="34" charset="0"/>
              </a:rPr>
              <a:t>Interpreting and evaluating observations and data</a:t>
            </a:r>
          </a:p>
          <a:p>
            <a:pPr marL="571500" indent="-285750">
              <a:buFont typeface="Arial" panose="020B0604020202020204" pitchFamily="34" charset="0"/>
              <a:buChar char="•"/>
            </a:pPr>
            <a:r>
              <a:rPr lang="en-US" sz="1550" dirty="0" smtClean="0">
                <a:solidFill>
                  <a:schemeClr val="tx1"/>
                </a:solidFill>
                <a:latin typeface="Arial" panose="020B0604020202020204" pitchFamily="34" charset="0"/>
                <a:cs typeface="Arial" panose="020B0604020202020204" pitchFamily="34" charset="0"/>
              </a:rPr>
              <a:t>Wear </a:t>
            </a:r>
            <a:r>
              <a:rPr lang="en-US" sz="1550" dirty="0">
                <a:solidFill>
                  <a:schemeClr val="tx1"/>
                </a:solidFill>
                <a:latin typeface="Arial" panose="020B0604020202020204" pitchFamily="34" charset="0"/>
                <a:cs typeface="Arial" panose="020B0604020202020204" pitchFamily="34" charset="0"/>
              </a:rPr>
              <a:t>eye protection if available.</a:t>
            </a:r>
          </a:p>
          <a:p>
            <a:pPr marL="571500" indent="-285750">
              <a:buFont typeface="Arial" panose="020B0604020202020204" pitchFamily="34" charset="0"/>
              <a:buChar char="•"/>
            </a:pPr>
            <a:r>
              <a:rPr lang="en-US" sz="1550" dirty="0">
                <a:solidFill>
                  <a:schemeClr val="tx1"/>
                </a:solidFill>
                <a:latin typeface="Arial" panose="020B0604020202020204" pitchFamily="34" charset="0"/>
                <a:cs typeface="Arial" panose="020B0604020202020204" pitchFamily="34" charset="0"/>
              </a:rPr>
              <a:t>Take care with the boiling water.</a:t>
            </a:r>
          </a:p>
          <a:p>
            <a:pPr marL="571500" indent="-285750">
              <a:buFont typeface="Arial" panose="020B0604020202020204" pitchFamily="34" charset="0"/>
              <a:buChar char="•"/>
            </a:pPr>
            <a:r>
              <a:rPr lang="en-US" sz="1550" dirty="0">
                <a:solidFill>
                  <a:schemeClr val="tx1"/>
                </a:solidFill>
                <a:latin typeface="Arial" panose="020B0604020202020204" pitchFamily="34" charset="0"/>
                <a:cs typeface="Arial" panose="020B0604020202020204" pitchFamily="34" charset="0"/>
              </a:rPr>
              <a:t>Alcohol is very </a:t>
            </a:r>
            <a:r>
              <a:rPr lang="en-US" sz="1550" i="1" dirty="0">
                <a:solidFill>
                  <a:schemeClr val="tx1"/>
                </a:solidFill>
                <a:latin typeface="Arial" panose="020B0604020202020204" pitchFamily="34" charset="0"/>
                <a:cs typeface="Arial" panose="020B0604020202020204" pitchFamily="34" charset="0"/>
              </a:rPr>
              <a:t>flammable</a:t>
            </a:r>
            <a:r>
              <a:rPr lang="en-US" sz="1550" dirty="0">
                <a:solidFill>
                  <a:schemeClr val="tx1"/>
                </a:solidFill>
                <a:latin typeface="Arial" panose="020B0604020202020204" pitchFamily="34" charset="0"/>
                <a:cs typeface="Arial" panose="020B0604020202020204" pitchFamily="34" charset="0"/>
              </a:rPr>
              <a:t>. Turn out your </a:t>
            </a:r>
            <a:r>
              <a:rPr lang="en-US" sz="1550" dirty="0" smtClean="0">
                <a:solidFill>
                  <a:schemeClr val="tx1"/>
                </a:solidFill>
                <a:latin typeface="Arial" panose="020B0604020202020204" pitchFamily="34" charset="0"/>
                <a:cs typeface="Arial" panose="020B0604020202020204" pitchFamily="34" charset="0"/>
              </a:rPr>
              <a:t/>
            </a:r>
            <a:br>
              <a:rPr lang="en-US" sz="1550" dirty="0" smtClean="0">
                <a:solidFill>
                  <a:schemeClr val="tx1"/>
                </a:solidFill>
                <a:latin typeface="Arial" panose="020B0604020202020204" pitchFamily="34" charset="0"/>
                <a:cs typeface="Arial" panose="020B0604020202020204" pitchFamily="34" charset="0"/>
              </a:rPr>
            </a:br>
            <a:r>
              <a:rPr lang="en-US" sz="1550" dirty="0" smtClean="0">
                <a:solidFill>
                  <a:schemeClr val="tx1"/>
                </a:solidFill>
                <a:latin typeface="Arial" panose="020B0604020202020204" pitchFamily="34" charset="0"/>
                <a:cs typeface="Arial" panose="020B0604020202020204" pitchFamily="34" charset="0"/>
              </a:rPr>
              <a:t>Bunsen </a:t>
            </a:r>
            <a:r>
              <a:rPr lang="en-US" sz="1550" dirty="0">
                <a:solidFill>
                  <a:schemeClr val="tx1"/>
                </a:solidFill>
                <a:latin typeface="Arial" panose="020B0604020202020204" pitchFamily="34" charset="0"/>
                <a:cs typeface="Arial" panose="020B0604020202020204" pitchFamily="34" charset="0"/>
              </a:rPr>
              <a:t>flame </a:t>
            </a:r>
            <a:r>
              <a:rPr lang="en-US" sz="1550" i="1" dirty="0" smtClean="0">
                <a:solidFill>
                  <a:schemeClr val="tx1"/>
                </a:solidFill>
                <a:latin typeface="Arial" panose="020B0604020202020204" pitchFamily="34" charset="0"/>
                <a:cs typeface="Arial" panose="020B0604020202020204" pitchFamily="34" charset="0"/>
              </a:rPr>
              <a:t>before</a:t>
            </a:r>
            <a:r>
              <a:rPr lang="en-US" sz="1550" dirty="0" smtClean="0">
                <a:solidFill>
                  <a:schemeClr val="tx1"/>
                </a:solidFill>
                <a:latin typeface="Arial" panose="020B0604020202020204" pitchFamily="34" charset="0"/>
                <a:cs typeface="Arial" panose="020B0604020202020204" pitchFamily="34" charset="0"/>
              </a:rPr>
              <a:t> putting </a:t>
            </a:r>
            <a:r>
              <a:rPr lang="en-US" sz="1550" dirty="0">
                <a:solidFill>
                  <a:schemeClr val="tx1"/>
                </a:solidFill>
                <a:latin typeface="Arial" panose="020B0604020202020204" pitchFamily="34" charset="0"/>
                <a:cs typeface="Arial" panose="020B0604020202020204" pitchFamily="34" charset="0"/>
              </a:rPr>
              <a:t>the tube of </a:t>
            </a:r>
            <a:r>
              <a:rPr lang="en-US" sz="1550" dirty="0" smtClean="0">
                <a:solidFill>
                  <a:schemeClr val="tx1"/>
                </a:solidFill>
                <a:latin typeface="Arial" panose="020B0604020202020204" pitchFamily="34" charset="0"/>
                <a:cs typeface="Arial" panose="020B0604020202020204" pitchFamily="34" charset="0"/>
              </a:rPr>
              <a:t/>
            </a:r>
            <a:br>
              <a:rPr lang="en-US" sz="1550" dirty="0" smtClean="0">
                <a:solidFill>
                  <a:schemeClr val="tx1"/>
                </a:solidFill>
                <a:latin typeface="Arial" panose="020B0604020202020204" pitchFamily="34" charset="0"/>
                <a:cs typeface="Arial" panose="020B0604020202020204" pitchFamily="34" charset="0"/>
              </a:rPr>
            </a:br>
            <a:r>
              <a:rPr lang="en-US" sz="1550" dirty="0" smtClean="0">
                <a:solidFill>
                  <a:schemeClr val="tx1"/>
                </a:solidFill>
                <a:latin typeface="Arial" panose="020B0604020202020204" pitchFamily="34" charset="0"/>
                <a:cs typeface="Arial" panose="020B0604020202020204" pitchFamily="34" charset="0"/>
              </a:rPr>
              <a:t>alcohol </a:t>
            </a:r>
            <a:r>
              <a:rPr lang="en-US" sz="1550" dirty="0">
                <a:solidFill>
                  <a:schemeClr val="tx1"/>
                </a:solidFill>
                <a:latin typeface="Arial" panose="020B0604020202020204" pitchFamily="34" charset="0"/>
                <a:cs typeface="Arial" panose="020B0604020202020204" pitchFamily="34" charset="0"/>
              </a:rPr>
              <a:t>into the hot water.</a:t>
            </a:r>
          </a:p>
          <a:p>
            <a:pPr marL="571500" indent="-285750">
              <a:buFont typeface="Arial" panose="020B0604020202020204" pitchFamily="34" charset="0"/>
              <a:buChar char="•"/>
            </a:pPr>
            <a:r>
              <a:rPr lang="en-US" sz="1550" dirty="0">
                <a:solidFill>
                  <a:schemeClr val="tx1"/>
                </a:solidFill>
                <a:latin typeface="Arial" panose="020B0604020202020204" pitchFamily="34" charset="0"/>
                <a:cs typeface="Arial" panose="020B0604020202020204" pitchFamily="34" charset="0"/>
              </a:rPr>
              <a:t>Use forceps to handle the leaf</a:t>
            </a:r>
            <a:r>
              <a:rPr lang="en-US" sz="1550" dirty="0" smtClean="0">
                <a:solidFill>
                  <a:schemeClr val="tx1"/>
                </a:solidFill>
                <a:latin typeface="Arial" panose="020B0604020202020204" pitchFamily="34" charset="0"/>
                <a:cs typeface="Arial" panose="020B0604020202020204" pitchFamily="34" charset="0"/>
              </a:rPr>
              <a:t>.</a:t>
            </a:r>
          </a:p>
          <a:p>
            <a:pPr marL="285750" indent="-285750">
              <a:buFont typeface="+mj-lt"/>
              <a:buAutoNum type="arabicPeriod"/>
            </a:pPr>
            <a:r>
              <a:rPr lang="en-US" sz="1550" dirty="0" smtClean="0">
                <a:solidFill>
                  <a:schemeClr val="tx1"/>
                </a:solidFill>
                <a:latin typeface="Arial" panose="020B0604020202020204" pitchFamily="34" charset="0"/>
                <a:cs typeface="Arial" panose="020B0604020202020204" pitchFamily="34" charset="0"/>
              </a:rPr>
              <a:t>Take </a:t>
            </a:r>
            <a:r>
              <a:rPr lang="en-US" sz="1550" dirty="0">
                <a:solidFill>
                  <a:schemeClr val="tx1"/>
                </a:solidFill>
                <a:latin typeface="Arial" panose="020B0604020202020204" pitchFamily="34" charset="0"/>
                <a:cs typeface="Arial" panose="020B0604020202020204" pitchFamily="34" charset="0"/>
              </a:rPr>
              <a:t>a healthy bean or Pelargonium plant, </a:t>
            </a:r>
            <a:r>
              <a:rPr lang="en-US" sz="1550" dirty="0" smtClean="0">
                <a:solidFill>
                  <a:schemeClr val="tx1"/>
                </a:solidFill>
                <a:latin typeface="Arial" panose="020B0604020202020204" pitchFamily="34" charset="0"/>
                <a:cs typeface="Arial" panose="020B0604020202020204" pitchFamily="34" charset="0"/>
              </a:rPr>
              <a:t/>
            </a:r>
            <a:br>
              <a:rPr lang="en-US" sz="1550" dirty="0" smtClean="0">
                <a:solidFill>
                  <a:schemeClr val="tx1"/>
                </a:solidFill>
                <a:latin typeface="Arial" panose="020B0604020202020204" pitchFamily="34" charset="0"/>
                <a:cs typeface="Arial" panose="020B0604020202020204" pitchFamily="34" charset="0"/>
              </a:rPr>
            </a:br>
            <a:r>
              <a:rPr lang="en-US" sz="1550" dirty="0" smtClean="0">
                <a:solidFill>
                  <a:schemeClr val="tx1"/>
                </a:solidFill>
                <a:latin typeface="Arial" panose="020B0604020202020204" pitchFamily="34" charset="0"/>
                <a:cs typeface="Arial" panose="020B0604020202020204" pitchFamily="34" charset="0"/>
              </a:rPr>
              <a:t>growing </a:t>
            </a:r>
            <a:r>
              <a:rPr lang="en-US" sz="1550" dirty="0">
                <a:solidFill>
                  <a:schemeClr val="tx1"/>
                </a:solidFill>
                <a:latin typeface="Arial" panose="020B0604020202020204" pitchFamily="34" charset="0"/>
                <a:cs typeface="Arial" panose="020B0604020202020204" pitchFamily="34" charset="0"/>
              </a:rPr>
              <a:t>in a pot. Leave it in a cupboard for </a:t>
            </a:r>
            <a:r>
              <a:rPr lang="en-US" sz="1550" dirty="0" smtClean="0">
                <a:solidFill>
                  <a:schemeClr val="tx1"/>
                </a:solidFill>
                <a:latin typeface="Arial" panose="020B0604020202020204" pitchFamily="34" charset="0"/>
                <a:cs typeface="Arial" panose="020B0604020202020204" pitchFamily="34" charset="0"/>
              </a:rPr>
              <a:t/>
            </a:r>
            <a:br>
              <a:rPr lang="en-US" sz="1550" dirty="0" smtClean="0">
                <a:solidFill>
                  <a:schemeClr val="tx1"/>
                </a:solidFill>
                <a:latin typeface="Arial" panose="020B0604020202020204" pitchFamily="34" charset="0"/>
                <a:cs typeface="Arial" panose="020B0604020202020204" pitchFamily="34" charset="0"/>
              </a:rPr>
            </a:br>
            <a:r>
              <a:rPr lang="en-US" sz="1550" dirty="0" smtClean="0">
                <a:solidFill>
                  <a:schemeClr val="tx1"/>
                </a:solidFill>
                <a:latin typeface="Arial" panose="020B0604020202020204" pitchFamily="34" charset="0"/>
                <a:cs typeface="Arial" panose="020B0604020202020204" pitchFamily="34" charset="0"/>
              </a:rPr>
              <a:t>a </a:t>
            </a:r>
            <a:r>
              <a:rPr lang="en-US" sz="1550" dirty="0">
                <a:solidFill>
                  <a:schemeClr val="tx1"/>
                </a:solidFill>
                <a:latin typeface="Arial" panose="020B0604020202020204" pitchFamily="34" charset="0"/>
                <a:cs typeface="Arial" panose="020B0604020202020204" pitchFamily="34" charset="0"/>
              </a:rPr>
              <a:t>few days, to </a:t>
            </a:r>
            <a:r>
              <a:rPr lang="en-US" sz="1550" dirty="0" err="1">
                <a:solidFill>
                  <a:schemeClr val="tx1"/>
                </a:solidFill>
                <a:latin typeface="Arial" panose="020B0604020202020204" pitchFamily="34" charset="0"/>
                <a:cs typeface="Arial" panose="020B0604020202020204" pitchFamily="34" charset="0"/>
              </a:rPr>
              <a:t>destarch</a:t>
            </a:r>
            <a:r>
              <a:rPr lang="en-US" sz="1550" dirty="0">
                <a:solidFill>
                  <a:schemeClr val="tx1"/>
                </a:solidFill>
                <a:latin typeface="Arial" panose="020B0604020202020204" pitchFamily="34" charset="0"/>
                <a:cs typeface="Arial" panose="020B0604020202020204" pitchFamily="34" charset="0"/>
              </a:rPr>
              <a:t> it.</a:t>
            </a:r>
          </a:p>
          <a:p>
            <a:pPr marL="285750" indent="-285750">
              <a:buFont typeface="+mj-lt"/>
              <a:buAutoNum type="arabicPeriod"/>
            </a:pPr>
            <a:r>
              <a:rPr lang="en-US" sz="1550" dirty="0" smtClean="0">
                <a:solidFill>
                  <a:schemeClr val="tx1"/>
                </a:solidFill>
                <a:latin typeface="Arial" panose="020B0604020202020204" pitchFamily="34" charset="0"/>
                <a:cs typeface="Arial" panose="020B0604020202020204" pitchFamily="34" charset="0"/>
              </a:rPr>
              <a:t>Test </a:t>
            </a:r>
            <a:r>
              <a:rPr lang="en-US" sz="1550" dirty="0">
                <a:solidFill>
                  <a:schemeClr val="tx1"/>
                </a:solidFill>
                <a:latin typeface="Arial" panose="020B0604020202020204" pitchFamily="34" charset="0"/>
                <a:cs typeface="Arial" panose="020B0604020202020204" pitchFamily="34" charset="0"/>
              </a:rPr>
              <a:t>one of its leaves for starch, to check that it does not contain any.</a:t>
            </a:r>
          </a:p>
          <a:p>
            <a:pPr marL="285750" indent="-285750">
              <a:buFont typeface="+mj-lt"/>
              <a:buAutoNum type="arabicPeriod"/>
            </a:pPr>
            <a:r>
              <a:rPr lang="en-US" sz="1550" dirty="0" smtClean="0">
                <a:solidFill>
                  <a:schemeClr val="tx1"/>
                </a:solidFill>
                <a:latin typeface="Arial" panose="020B0604020202020204" pitchFamily="34" charset="0"/>
                <a:cs typeface="Arial" panose="020B0604020202020204" pitchFamily="34" charset="0"/>
              </a:rPr>
              <a:t>Using </a:t>
            </a:r>
            <a:r>
              <a:rPr lang="en-US" sz="1550" dirty="0">
                <a:solidFill>
                  <a:schemeClr val="tx1"/>
                </a:solidFill>
                <a:latin typeface="Arial" panose="020B0604020202020204" pitchFamily="34" charset="0"/>
                <a:cs typeface="Arial" panose="020B0604020202020204" pitchFamily="34" charset="0"/>
              </a:rPr>
              <a:t>a folded piece of black paper or </a:t>
            </a:r>
            <a:r>
              <a:rPr lang="en-US" sz="1550" dirty="0" err="1">
                <a:solidFill>
                  <a:schemeClr val="tx1"/>
                </a:solidFill>
                <a:latin typeface="Arial" panose="020B0604020202020204" pitchFamily="34" charset="0"/>
                <a:cs typeface="Arial" panose="020B0604020202020204" pitchFamily="34" charset="0"/>
              </a:rPr>
              <a:t>aluminium</a:t>
            </a:r>
            <a:r>
              <a:rPr lang="en-US" sz="1550" dirty="0">
                <a:solidFill>
                  <a:schemeClr val="tx1"/>
                </a:solidFill>
                <a:latin typeface="Arial" panose="020B0604020202020204" pitchFamily="34" charset="0"/>
                <a:cs typeface="Arial" panose="020B0604020202020204" pitchFamily="34" charset="0"/>
              </a:rPr>
              <a:t> foil, a little larger than a leaf, cut out a shape (see diagram). Fasten the paper or foil over both sides of a leaf on your plant, making sure that the edges are held firmly together. Don’t take the leaf off the plant</a:t>
            </a:r>
            <a:r>
              <a:rPr lang="en-US" sz="1550" dirty="0" smtClean="0">
                <a:solidFill>
                  <a:schemeClr val="tx1"/>
                </a:solidFill>
                <a:latin typeface="Arial" panose="020B0604020202020204" pitchFamily="34" charset="0"/>
                <a:cs typeface="Arial" panose="020B0604020202020204" pitchFamily="34" charset="0"/>
              </a:rPr>
              <a:t>!</a:t>
            </a:r>
          </a:p>
          <a:p>
            <a:pPr marL="285750" indent="-285750">
              <a:buFont typeface="+mj-lt"/>
              <a:buAutoNum type="arabicPeriod"/>
            </a:pPr>
            <a:r>
              <a:rPr lang="en-US" sz="1550" dirty="0" smtClean="0">
                <a:solidFill>
                  <a:schemeClr val="tx1"/>
                </a:solidFill>
                <a:latin typeface="Arial" panose="020B0604020202020204" pitchFamily="34" charset="0"/>
                <a:cs typeface="Arial" panose="020B0604020202020204" pitchFamily="34" charset="0"/>
              </a:rPr>
              <a:t>Leave </a:t>
            </a:r>
            <a:r>
              <a:rPr lang="en-US" sz="1550" dirty="0">
                <a:solidFill>
                  <a:schemeClr val="tx1"/>
                </a:solidFill>
                <a:latin typeface="Arial" panose="020B0604020202020204" pitchFamily="34" charset="0"/>
                <a:cs typeface="Arial" panose="020B0604020202020204" pitchFamily="34" charset="0"/>
              </a:rPr>
              <a:t>the plant near a warm, sunny window for a few days.</a:t>
            </a:r>
          </a:p>
          <a:p>
            <a:pPr marL="285750" indent="-285750">
              <a:buFont typeface="+mj-lt"/>
              <a:buAutoNum type="arabicPeriod"/>
            </a:pPr>
            <a:r>
              <a:rPr lang="en-US" sz="1550" dirty="0" smtClean="0">
                <a:solidFill>
                  <a:schemeClr val="tx1"/>
                </a:solidFill>
                <a:latin typeface="Arial" panose="020B0604020202020204" pitchFamily="34" charset="0"/>
                <a:cs typeface="Arial" panose="020B0604020202020204" pitchFamily="34" charset="0"/>
              </a:rPr>
              <a:t>Remove </a:t>
            </a:r>
            <a:r>
              <a:rPr lang="en-US" sz="1550" dirty="0">
                <a:solidFill>
                  <a:schemeClr val="tx1"/>
                </a:solidFill>
                <a:latin typeface="Arial" panose="020B0604020202020204" pitchFamily="34" charset="0"/>
                <a:cs typeface="Arial" panose="020B0604020202020204" pitchFamily="34" charset="0"/>
              </a:rPr>
              <a:t>the cover from your leaf, and test the leaf for starch.</a:t>
            </a:r>
          </a:p>
          <a:p>
            <a:pPr marL="285750" indent="-285750">
              <a:buFont typeface="+mj-lt"/>
              <a:buAutoNum type="arabicPeriod"/>
            </a:pPr>
            <a:r>
              <a:rPr lang="en-US" sz="1550" dirty="0" smtClean="0">
                <a:solidFill>
                  <a:schemeClr val="tx1"/>
                </a:solidFill>
                <a:latin typeface="Arial" panose="020B0604020202020204" pitchFamily="34" charset="0"/>
                <a:cs typeface="Arial" panose="020B0604020202020204" pitchFamily="34" charset="0"/>
              </a:rPr>
              <a:t>Make </a:t>
            </a:r>
            <a:r>
              <a:rPr lang="en-US" sz="1550" dirty="0">
                <a:solidFill>
                  <a:schemeClr val="tx1"/>
                </a:solidFill>
                <a:latin typeface="Arial" panose="020B0604020202020204" pitchFamily="34" charset="0"/>
                <a:cs typeface="Arial" panose="020B0604020202020204" pitchFamily="34" charset="0"/>
              </a:rPr>
              <a:t>a labelled drawing of the appearance of your leaf after testing for starch.</a:t>
            </a:r>
          </a:p>
          <a:p>
            <a:r>
              <a:rPr lang="en-US" sz="1550" b="1" dirty="0" smtClean="0">
                <a:solidFill>
                  <a:schemeClr val="tx1"/>
                </a:solidFill>
                <a:latin typeface="Arial" panose="020B0604020202020204" pitchFamily="34" charset="0"/>
                <a:cs typeface="Arial" panose="020B0604020202020204" pitchFamily="34" charset="0"/>
              </a:rPr>
              <a:t>Questions</a:t>
            </a:r>
            <a:endParaRPr lang="en-US" sz="1550" b="1" dirty="0">
              <a:solidFill>
                <a:schemeClr val="tx1"/>
              </a:solidFill>
              <a:latin typeface="Arial" panose="020B0604020202020204" pitchFamily="34" charset="0"/>
              <a:cs typeface="Arial" panose="020B0604020202020204" pitchFamily="34" charset="0"/>
            </a:endParaRPr>
          </a:p>
          <a:p>
            <a:pPr marL="342900" indent="-342900"/>
            <a:r>
              <a:rPr lang="en-US" sz="1550" b="1" dirty="0">
                <a:solidFill>
                  <a:schemeClr val="tx1"/>
                </a:solidFill>
                <a:latin typeface="Arial" panose="020B0604020202020204" pitchFamily="34" charset="0"/>
                <a:cs typeface="Arial" panose="020B0604020202020204" pitchFamily="34" charset="0"/>
              </a:rPr>
              <a:t>A1</a:t>
            </a:r>
            <a:r>
              <a:rPr lang="en-US" sz="1550" dirty="0">
                <a:solidFill>
                  <a:schemeClr val="tx1"/>
                </a:solidFill>
                <a:latin typeface="Arial" panose="020B0604020202020204" pitchFamily="34" charset="0"/>
                <a:cs typeface="Arial" panose="020B0604020202020204" pitchFamily="34" charset="0"/>
              </a:rPr>
              <a:t> </a:t>
            </a:r>
            <a:r>
              <a:rPr lang="en-US" sz="1550" dirty="0" smtClean="0">
                <a:solidFill>
                  <a:schemeClr val="tx1"/>
                </a:solidFill>
                <a:latin typeface="Arial" panose="020B0604020202020204" pitchFamily="34" charset="0"/>
                <a:cs typeface="Arial" panose="020B0604020202020204" pitchFamily="34" charset="0"/>
              </a:rPr>
              <a:t>	Why </a:t>
            </a:r>
            <a:r>
              <a:rPr lang="en-US" sz="1550" dirty="0">
                <a:solidFill>
                  <a:schemeClr val="tx1"/>
                </a:solidFill>
                <a:latin typeface="Arial" panose="020B0604020202020204" pitchFamily="34" charset="0"/>
                <a:cs typeface="Arial" panose="020B0604020202020204" pitchFamily="34" charset="0"/>
              </a:rPr>
              <a:t>was the plant </a:t>
            </a:r>
            <a:r>
              <a:rPr lang="en-US" sz="1550" dirty="0" err="1">
                <a:solidFill>
                  <a:schemeClr val="tx1"/>
                </a:solidFill>
                <a:latin typeface="Arial" panose="020B0604020202020204" pitchFamily="34" charset="0"/>
                <a:cs typeface="Arial" panose="020B0604020202020204" pitchFamily="34" charset="0"/>
              </a:rPr>
              <a:t>destarched</a:t>
            </a:r>
            <a:r>
              <a:rPr lang="en-US" sz="1550" dirty="0">
                <a:solidFill>
                  <a:schemeClr val="tx1"/>
                </a:solidFill>
                <a:latin typeface="Arial" panose="020B0604020202020204" pitchFamily="34" charset="0"/>
                <a:cs typeface="Arial" panose="020B0604020202020204" pitchFamily="34" charset="0"/>
              </a:rPr>
              <a:t> before the beginning of the experiment?</a:t>
            </a:r>
          </a:p>
          <a:p>
            <a:pPr marL="342900" indent="-342900"/>
            <a:r>
              <a:rPr lang="en-US" sz="1550" b="1" dirty="0">
                <a:solidFill>
                  <a:schemeClr val="tx1"/>
                </a:solidFill>
                <a:latin typeface="Arial" panose="020B0604020202020204" pitchFamily="34" charset="0"/>
                <a:cs typeface="Arial" panose="020B0604020202020204" pitchFamily="34" charset="0"/>
              </a:rPr>
              <a:t>A2</a:t>
            </a:r>
            <a:r>
              <a:rPr lang="en-US" sz="1550" dirty="0">
                <a:solidFill>
                  <a:schemeClr val="tx1"/>
                </a:solidFill>
                <a:latin typeface="Arial" panose="020B0604020202020204" pitchFamily="34" charset="0"/>
                <a:cs typeface="Arial" panose="020B0604020202020204" pitchFamily="34" charset="0"/>
              </a:rPr>
              <a:t> </a:t>
            </a:r>
            <a:r>
              <a:rPr lang="en-US" sz="1550" dirty="0" smtClean="0">
                <a:solidFill>
                  <a:schemeClr val="tx1"/>
                </a:solidFill>
                <a:latin typeface="Arial" panose="020B0604020202020204" pitchFamily="34" charset="0"/>
                <a:cs typeface="Arial" panose="020B0604020202020204" pitchFamily="34" charset="0"/>
              </a:rPr>
              <a:t>	Why </a:t>
            </a:r>
            <a:r>
              <a:rPr lang="en-US" sz="1550" dirty="0">
                <a:solidFill>
                  <a:schemeClr val="tx1"/>
                </a:solidFill>
                <a:latin typeface="Arial" panose="020B0604020202020204" pitchFamily="34" charset="0"/>
                <a:cs typeface="Arial" panose="020B0604020202020204" pitchFamily="34" charset="0"/>
              </a:rPr>
              <a:t>was part of the leaf left uncovered?</a:t>
            </a:r>
          </a:p>
          <a:p>
            <a:pPr marL="342900" indent="-342900"/>
            <a:r>
              <a:rPr lang="en-US" sz="1550" b="1" dirty="0">
                <a:solidFill>
                  <a:schemeClr val="tx1"/>
                </a:solidFill>
                <a:latin typeface="Arial" panose="020B0604020202020204" pitchFamily="34" charset="0"/>
                <a:cs typeface="Arial" panose="020B0604020202020204" pitchFamily="34" charset="0"/>
              </a:rPr>
              <a:t>A3</a:t>
            </a:r>
            <a:r>
              <a:rPr lang="en-US" sz="1550" dirty="0">
                <a:solidFill>
                  <a:schemeClr val="tx1"/>
                </a:solidFill>
                <a:latin typeface="Arial" panose="020B0604020202020204" pitchFamily="34" charset="0"/>
                <a:cs typeface="Arial" panose="020B0604020202020204" pitchFamily="34" charset="0"/>
              </a:rPr>
              <a:t> </a:t>
            </a:r>
            <a:r>
              <a:rPr lang="en-US" sz="1550" dirty="0" smtClean="0">
                <a:solidFill>
                  <a:schemeClr val="tx1"/>
                </a:solidFill>
                <a:latin typeface="Arial" panose="020B0604020202020204" pitchFamily="34" charset="0"/>
                <a:cs typeface="Arial" panose="020B0604020202020204" pitchFamily="34" charset="0"/>
              </a:rPr>
              <a:t>	What </a:t>
            </a:r>
            <a:r>
              <a:rPr lang="en-US" sz="1550" dirty="0">
                <a:solidFill>
                  <a:schemeClr val="tx1"/>
                </a:solidFill>
                <a:latin typeface="Arial" panose="020B0604020202020204" pitchFamily="34" charset="0"/>
                <a:cs typeface="Arial" panose="020B0604020202020204" pitchFamily="34" charset="0"/>
              </a:rPr>
              <a:t>do your results tell you about light and photosynthesis?</a:t>
            </a:r>
          </a:p>
        </p:txBody>
      </p:sp>
      <p:pic>
        <p:nvPicPr>
          <p:cNvPr id="2" name="Picture 1"/>
          <p:cNvPicPr>
            <a:picLocks noChangeAspect="1"/>
          </p:cNvPicPr>
          <p:nvPr/>
        </p:nvPicPr>
        <p:blipFill rotWithShape="1">
          <a:blip r:embed="rId3" cstate="print">
            <a:lum bright="-15000" contrast="34000"/>
            <a:extLst>
              <a:ext uri="{28A0092B-C50C-407E-A947-70E740481C1C}">
                <a14:useLocalDpi xmlns:a14="http://schemas.microsoft.com/office/drawing/2010/main"/>
              </a:ext>
            </a:extLst>
          </a:blip>
          <a:srcRect l="1671" t="741" r="2476" b="3332"/>
          <a:stretch/>
        </p:blipFill>
        <p:spPr>
          <a:xfrm>
            <a:off x="4572000" y="1916833"/>
            <a:ext cx="4271827" cy="2088231"/>
          </a:xfrm>
          <a:prstGeom prst="rect">
            <a:avLst/>
          </a:prstGeom>
        </p:spPr>
      </p:pic>
      <p:sp>
        <p:nvSpPr>
          <p:cNvPr id="8" name="TextBox 7">
            <a:hlinkClick r:id="rId4" action="ppaction://hlinkfile"/>
          </p:cNvPr>
          <p:cNvSpPr txBox="1"/>
          <p:nvPr/>
        </p:nvSpPr>
        <p:spPr>
          <a:xfrm>
            <a:off x="8212613" y="4881934"/>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636785739"/>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6.5 – Testing Leaves for Starch</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67</a:t>
            </a:r>
            <a:endParaRPr lang="en-GB" sz="1000" b="1" dirty="0">
              <a:latin typeface="Arial" panose="020B0604020202020204" pitchFamily="34" charset="0"/>
              <a:cs typeface="Arial" panose="020B0604020202020204" pitchFamily="34" charset="0"/>
            </a:endParaRPr>
          </a:p>
        </p:txBody>
      </p:sp>
      <p:sp>
        <p:nvSpPr>
          <p:cNvPr id="7" name="Rounded Rectangle 6"/>
          <p:cNvSpPr/>
          <p:nvPr/>
        </p:nvSpPr>
        <p:spPr>
          <a:xfrm>
            <a:off x="179512" y="1106704"/>
            <a:ext cx="8727370" cy="5562656"/>
          </a:xfrm>
          <a:prstGeom prst="roundRect">
            <a:avLst>
              <a:gd name="adj" fmla="val 2626"/>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rgbClr val="C00000"/>
                </a:solidFill>
                <a:latin typeface="Arial" panose="020B0604020202020204" pitchFamily="34" charset="0"/>
                <a:cs typeface="Arial" panose="020B0604020202020204" pitchFamily="34" charset="0"/>
              </a:rPr>
              <a:t>Activity </a:t>
            </a:r>
            <a:r>
              <a:rPr lang="en-US" sz="2000" b="1" dirty="0" smtClean="0">
                <a:solidFill>
                  <a:srgbClr val="C00000"/>
                </a:solidFill>
                <a:latin typeface="Arial" panose="020B0604020202020204" pitchFamily="34" charset="0"/>
                <a:cs typeface="Arial" panose="020B0604020202020204" pitchFamily="34" charset="0"/>
              </a:rPr>
              <a:t>6.4 </a:t>
            </a:r>
            <a:r>
              <a:rPr lang="en-US" sz="2000" b="1" dirty="0">
                <a:solidFill>
                  <a:srgbClr val="C00000"/>
                </a:solidFill>
                <a:latin typeface="Arial" panose="020B0604020202020204" pitchFamily="34" charset="0"/>
                <a:cs typeface="Arial" panose="020B0604020202020204" pitchFamily="34" charset="0"/>
              </a:rPr>
              <a:t>- To see if chlorophyll is needed for photosynthesis</a:t>
            </a:r>
            <a:endParaRPr lang="en-US" sz="2000" b="1" dirty="0" smtClean="0">
              <a:solidFill>
                <a:srgbClr val="C00000"/>
              </a:solidFill>
              <a:latin typeface="Arial" panose="020B0604020202020204" pitchFamily="34" charset="0"/>
              <a:cs typeface="Arial" panose="020B0604020202020204" pitchFamily="34" charset="0"/>
            </a:endParaRPr>
          </a:p>
          <a:p>
            <a:r>
              <a:rPr lang="en-US" sz="2000" b="1" dirty="0" smtClean="0">
                <a:solidFill>
                  <a:schemeClr val="tx1"/>
                </a:solidFill>
                <a:latin typeface="Arial" panose="020B0604020202020204" pitchFamily="34" charset="0"/>
                <a:cs typeface="Arial" panose="020B0604020202020204" pitchFamily="34" charset="0"/>
              </a:rPr>
              <a:t>Skills </a:t>
            </a:r>
            <a:r>
              <a:rPr lang="en-US" sz="2000" b="1" dirty="0">
                <a:solidFill>
                  <a:schemeClr val="tx1"/>
                </a:solidFill>
                <a:latin typeface="Arial" panose="020B0604020202020204" pitchFamily="34" charset="0"/>
                <a:cs typeface="Arial" panose="020B0604020202020204" pitchFamily="34" charset="0"/>
              </a:rPr>
              <a:t>- A03.1 Using techniques, apparatus and </a:t>
            </a:r>
            <a:r>
              <a:rPr lang="en-US" sz="2000" b="1" dirty="0" smtClean="0">
                <a:solidFill>
                  <a:schemeClr val="tx1"/>
                </a:solidFill>
                <a:latin typeface="Arial" panose="020B0604020202020204" pitchFamily="34" charset="0"/>
                <a:cs typeface="Arial" panose="020B0604020202020204" pitchFamily="34" charset="0"/>
              </a:rPr>
              <a:t>materials, A03.3 </a:t>
            </a:r>
            <a:r>
              <a:rPr lang="en-US" sz="2000" b="1" dirty="0">
                <a:solidFill>
                  <a:schemeClr val="tx1"/>
                </a:solidFill>
                <a:latin typeface="Arial" panose="020B0604020202020204" pitchFamily="34" charset="0"/>
                <a:cs typeface="Arial" panose="020B0604020202020204" pitchFamily="34" charset="0"/>
              </a:rPr>
              <a:t>Observing, measuring and </a:t>
            </a:r>
            <a:r>
              <a:rPr lang="en-US" sz="2000" b="1" dirty="0" smtClean="0">
                <a:solidFill>
                  <a:schemeClr val="tx1"/>
                </a:solidFill>
                <a:latin typeface="Arial" panose="020B0604020202020204" pitchFamily="34" charset="0"/>
                <a:cs typeface="Arial" panose="020B0604020202020204" pitchFamily="34" charset="0"/>
              </a:rPr>
              <a:t>recording, A03.4 </a:t>
            </a:r>
            <a:r>
              <a:rPr lang="en-US" sz="2000" b="1" dirty="0">
                <a:solidFill>
                  <a:schemeClr val="tx1"/>
                </a:solidFill>
                <a:latin typeface="Arial" panose="020B0604020202020204" pitchFamily="34" charset="0"/>
                <a:cs typeface="Arial" panose="020B0604020202020204" pitchFamily="34" charset="0"/>
              </a:rPr>
              <a:t>Interpreting and evaluating observations and data</a:t>
            </a:r>
          </a:p>
          <a:p>
            <a:pPr marL="685800" indent="-28575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Wear </a:t>
            </a:r>
            <a:r>
              <a:rPr lang="en-US" sz="2000" dirty="0">
                <a:solidFill>
                  <a:schemeClr val="tx1"/>
                </a:solidFill>
                <a:latin typeface="Arial" panose="020B0604020202020204" pitchFamily="34" charset="0"/>
                <a:cs typeface="Arial" panose="020B0604020202020204" pitchFamily="34" charset="0"/>
              </a:rPr>
              <a:t>eye protection if available.</a:t>
            </a:r>
          </a:p>
          <a:p>
            <a:pPr marL="685800" indent="-28575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Take care with the boiling water.</a:t>
            </a:r>
          </a:p>
          <a:p>
            <a:pPr marL="685800" indent="-28575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Alcohol is very </a:t>
            </a:r>
            <a:r>
              <a:rPr lang="en-US" sz="2000" i="1" dirty="0">
                <a:solidFill>
                  <a:schemeClr val="tx1"/>
                </a:solidFill>
                <a:latin typeface="Arial" panose="020B0604020202020204" pitchFamily="34" charset="0"/>
                <a:cs typeface="Arial" panose="020B0604020202020204" pitchFamily="34" charset="0"/>
              </a:rPr>
              <a:t>flammable</a:t>
            </a:r>
            <a:r>
              <a:rPr lang="en-US" sz="2000" dirty="0">
                <a:solidFill>
                  <a:schemeClr val="tx1"/>
                </a:solidFill>
                <a:latin typeface="Arial" panose="020B0604020202020204" pitchFamily="34" charset="0"/>
                <a:cs typeface="Arial" panose="020B0604020202020204" pitchFamily="34" charset="0"/>
              </a:rPr>
              <a:t>. Turn out your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Bunsen </a:t>
            </a:r>
            <a:r>
              <a:rPr lang="en-US" sz="2000" dirty="0">
                <a:solidFill>
                  <a:schemeClr val="tx1"/>
                </a:solidFill>
                <a:latin typeface="Arial" panose="020B0604020202020204" pitchFamily="34" charset="0"/>
                <a:cs typeface="Arial" panose="020B0604020202020204" pitchFamily="34" charset="0"/>
              </a:rPr>
              <a:t>flame </a:t>
            </a:r>
            <a:r>
              <a:rPr lang="en-US" sz="2000" i="1" dirty="0">
                <a:solidFill>
                  <a:schemeClr val="tx1"/>
                </a:solidFill>
                <a:latin typeface="Arial" panose="020B0604020202020204" pitchFamily="34" charset="0"/>
                <a:cs typeface="Arial" panose="020B0604020202020204" pitchFamily="34" charset="0"/>
              </a:rPr>
              <a:t>before</a:t>
            </a:r>
            <a:r>
              <a:rPr lang="en-US" sz="2000" dirty="0">
                <a:solidFill>
                  <a:schemeClr val="tx1"/>
                </a:solidFill>
                <a:latin typeface="Arial" panose="020B0604020202020204" pitchFamily="34" charset="0"/>
                <a:cs typeface="Arial" panose="020B0604020202020204" pitchFamily="34" charset="0"/>
              </a:rPr>
              <a:t> putting the tube of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alcohol </a:t>
            </a:r>
            <a:r>
              <a:rPr lang="en-US" sz="2000" dirty="0">
                <a:solidFill>
                  <a:schemeClr val="tx1"/>
                </a:solidFill>
                <a:latin typeface="Arial" panose="020B0604020202020204" pitchFamily="34" charset="0"/>
                <a:cs typeface="Arial" panose="020B0604020202020204" pitchFamily="34" charset="0"/>
              </a:rPr>
              <a:t>into the hot water.</a:t>
            </a:r>
          </a:p>
          <a:p>
            <a:pPr marL="685800" indent="-28575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Use forceps to handle the leaf</a:t>
            </a:r>
            <a:r>
              <a:rPr lang="en-US" sz="2000" dirty="0" smtClean="0">
                <a:solidFill>
                  <a:schemeClr val="tx1"/>
                </a:solidFill>
                <a:latin typeface="Arial" panose="020B0604020202020204" pitchFamily="34" charset="0"/>
                <a:cs typeface="Arial" panose="020B0604020202020204" pitchFamily="34" charset="0"/>
              </a:rPr>
              <a:t>.</a:t>
            </a:r>
          </a:p>
          <a:p>
            <a:pPr marL="457200" indent="-457200">
              <a:buFont typeface="+mj-lt"/>
              <a:buAutoNum type="arabicPeriod"/>
            </a:pPr>
            <a:r>
              <a:rPr lang="en-US" sz="2000" dirty="0">
                <a:solidFill>
                  <a:schemeClr val="tx1"/>
                </a:solidFill>
                <a:latin typeface="Arial" panose="020B0604020202020204" pitchFamily="34" charset="0"/>
                <a:cs typeface="Arial" panose="020B0604020202020204" pitchFamily="34" charset="0"/>
              </a:rPr>
              <a:t>Destarch a plant with variegated (green and white) leaves. Then leave your plant in a warm, sunny spot for a few days.</a:t>
            </a:r>
          </a:p>
          <a:p>
            <a:pPr marL="457200" indent="-45720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Test </a:t>
            </a:r>
            <a:r>
              <a:rPr lang="en-US" sz="2000" dirty="0">
                <a:solidFill>
                  <a:schemeClr val="tx1"/>
                </a:solidFill>
                <a:latin typeface="Arial" panose="020B0604020202020204" pitchFamily="34" charset="0"/>
                <a:cs typeface="Arial" panose="020B0604020202020204" pitchFamily="34" charset="0"/>
              </a:rPr>
              <a:t>one of the leaves for starch (Activity </a:t>
            </a:r>
            <a:r>
              <a:rPr lang="en-US" sz="2000" b="1" dirty="0">
                <a:solidFill>
                  <a:schemeClr val="tx1"/>
                </a:solidFill>
                <a:latin typeface="Arial" panose="020B0604020202020204" pitchFamily="34" charset="0"/>
                <a:cs typeface="Arial" panose="020B0604020202020204" pitchFamily="34" charset="0"/>
              </a:rPr>
              <a:t>6.2</a:t>
            </a:r>
            <a:r>
              <a:rPr lang="en-US" sz="2000" dirty="0">
                <a:solidFill>
                  <a:schemeClr val="tx1"/>
                </a:solidFill>
                <a:latin typeface="Arial" panose="020B0604020202020204" pitchFamily="34" charset="0"/>
                <a:cs typeface="Arial" panose="020B0604020202020204" pitchFamily="34" charset="0"/>
              </a:rPr>
              <a:t>).</a:t>
            </a:r>
          </a:p>
          <a:p>
            <a:pPr marL="457200" indent="-45720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Make </a:t>
            </a:r>
            <a:r>
              <a:rPr lang="en-US" sz="2000" dirty="0">
                <a:solidFill>
                  <a:schemeClr val="tx1"/>
                </a:solidFill>
                <a:latin typeface="Arial" panose="020B0604020202020204" pitchFamily="34" charset="0"/>
                <a:cs typeface="Arial" panose="020B0604020202020204" pitchFamily="34" charset="0"/>
              </a:rPr>
              <a:t>a drawing of your leaf before and after testing</a:t>
            </a:r>
            <a:r>
              <a:rPr lang="en-US" sz="2000" dirty="0" smtClean="0">
                <a:solidFill>
                  <a:schemeClr val="tx1"/>
                </a:solidFill>
                <a:latin typeface="Arial" panose="020B0604020202020204" pitchFamily="34" charset="0"/>
                <a:cs typeface="Arial" panose="020B0604020202020204" pitchFamily="34" charset="0"/>
              </a:rPr>
              <a:t>.</a:t>
            </a:r>
            <a:endParaRPr lang="en-US" sz="2000" dirty="0">
              <a:solidFill>
                <a:schemeClr val="tx1"/>
              </a:solidFill>
              <a:latin typeface="Arial" panose="020B0604020202020204" pitchFamily="34" charset="0"/>
              <a:cs typeface="Arial" panose="020B0604020202020204" pitchFamily="34" charset="0"/>
            </a:endParaRPr>
          </a:p>
          <a:p>
            <a:r>
              <a:rPr lang="en-US" sz="2000" b="1" dirty="0" smtClean="0">
                <a:solidFill>
                  <a:schemeClr val="tx1"/>
                </a:solidFill>
                <a:latin typeface="Arial" panose="020B0604020202020204" pitchFamily="34" charset="0"/>
                <a:cs typeface="Arial" panose="020B0604020202020204" pitchFamily="34" charset="0"/>
              </a:rPr>
              <a:t>Questions</a:t>
            </a:r>
            <a:endParaRPr lang="en-US" sz="2000" b="1" dirty="0">
              <a:solidFill>
                <a:schemeClr val="tx1"/>
              </a:solidFill>
              <a:latin typeface="Arial" panose="020B0604020202020204" pitchFamily="34" charset="0"/>
              <a:cs typeface="Arial" panose="020B0604020202020204" pitchFamily="34" charset="0"/>
            </a:endParaRPr>
          </a:p>
          <a:p>
            <a:pPr marL="514350" indent="-514350"/>
            <a:r>
              <a:rPr lang="en-US" sz="2000" b="1" dirty="0">
                <a:solidFill>
                  <a:schemeClr val="tx1"/>
                </a:solidFill>
                <a:latin typeface="Arial" panose="020B0604020202020204" pitchFamily="34" charset="0"/>
                <a:cs typeface="Arial" panose="020B0604020202020204" pitchFamily="34" charset="0"/>
              </a:rPr>
              <a:t>A1</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	What </a:t>
            </a:r>
            <a:r>
              <a:rPr lang="en-US" sz="2000" dirty="0">
                <a:solidFill>
                  <a:schemeClr val="tx1"/>
                </a:solidFill>
                <a:latin typeface="Arial" panose="020B0604020202020204" pitchFamily="34" charset="0"/>
                <a:cs typeface="Arial" panose="020B0604020202020204" pitchFamily="34" charset="0"/>
              </a:rPr>
              <a:t>was the control in this investigation?</a:t>
            </a:r>
          </a:p>
          <a:p>
            <a:pPr marL="514350" indent="-514350"/>
            <a:r>
              <a:rPr lang="en-US" sz="2000" b="1" dirty="0">
                <a:solidFill>
                  <a:schemeClr val="tx1"/>
                </a:solidFill>
                <a:latin typeface="Arial" panose="020B0604020202020204" pitchFamily="34" charset="0"/>
                <a:cs typeface="Arial" panose="020B0604020202020204" pitchFamily="34" charset="0"/>
              </a:rPr>
              <a:t>A2</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	What </a:t>
            </a:r>
            <a:r>
              <a:rPr lang="en-US" sz="2000" dirty="0">
                <a:solidFill>
                  <a:schemeClr val="tx1"/>
                </a:solidFill>
                <a:latin typeface="Arial" panose="020B0604020202020204" pitchFamily="34" charset="0"/>
                <a:cs typeface="Arial" panose="020B0604020202020204" pitchFamily="34" charset="0"/>
              </a:rPr>
              <a:t>do your results tell you about chlorophyll and photosynthesis?</a:t>
            </a:r>
          </a:p>
        </p:txBody>
      </p:sp>
      <p:sp>
        <p:nvSpPr>
          <p:cNvPr id="8" name="TextBox 7">
            <a:hlinkClick r:id="rId3" action="ppaction://hlinkfile"/>
          </p:cNvPr>
          <p:cNvSpPr txBox="1"/>
          <p:nvPr/>
        </p:nvSpPr>
        <p:spPr>
          <a:xfrm>
            <a:off x="8212613" y="4881934"/>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pic>
        <p:nvPicPr>
          <p:cNvPr id="3" name="Picture 2"/>
          <p:cNvPicPr>
            <a:picLocks noChangeAspect="1"/>
          </p:cNvPicPr>
          <p:nvPr/>
        </p:nvPicPr>
        <p:blipFill rotWithShape="1">
          <a:blip r:embed="rId4" cstate="print">
            <a:lum bright="-47000" contrast="75000"/>
            <a:extLst>
              <a:ext uri="{28A0092B-C50C-407E-A947-70E740481C1C}">
                <a14:useLocalDpi xmlns:a14="http://schemas.microsoft.com/office/drawing/2010/main"/>
              </a:ext>
            </a:extLst>
          </a:blip>
          <a:srcRect l="6752" t="7082" r="6752" b="10983"/>
          <a:stretch/>
        </p:blipFill>
        <p:spPr>
          <a:xfrm>
            <a:off x="5580112" y="2276872"/>
            <a:ext cx="3240360" cy="2004502"/>
          </a:xfrm>
          <a:prstGeom prst="rect">
            <a:avLst/>
          </a:prstGeom>
        </p:spPr>
      </p:pic>
    </p:spTree>
    <p:extLst>
      <p:ext uri="{BB962C8B-B14F-4D97-AF65-F5344CB8AC3E}">
        <p14:creationId xmlns:p14="http://schemas.microsoft.com/office/powerpoint/2010/main" val="3322807557"/>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6.5 – Testing Leaves for Starch</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67</a:t>
            </a:r>
            <a:endParaRPr lang="en-GB" sz="1000" b="1" dirty="0">
              <a:latin typeface="Arial" panose="020B0604020202020204" pitchFamily="34" charset="0"/>
              <a:cs typeface="Arial" panose="020B0604020202020204" pitchFamily="34" charset="0"/>
            </a:endParaRPr>
          </a:p>
        </p:txBody>
      </p:sp>
      <p:sp>
        <p:nvSpPr>
          <p:cNvPr id="7" name="Rounded Rectangle 6"/>
          <p:cNvSpPr/>
          <p:nvPr/>
        </p:nvSpPr>
        <p:spPr>
          <a:xfrm>
            <a:off x="179512" y="1106704"/>
            <a:ext cx="8727370" cy="5562656"/>
          </a:xfrm>
          <a:prstGeom prst="roundRect">
            <a:avLst>
              <a:gd name="adj" fmla="val 2626"/>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rgbClr val="C00000"/>
                </a:solidFill>
                <a:latin typeface="Arial" panose="020B0604020202020204" pitchFamily="34" charset="0"/>
                <a:cs typeface="Arial" panose="020B0604020202020204" pitchFamily="34" charset="0"/>
              </a:rPr>
              <a:t>Activity </a:t>
            </a:r>
            <a:r>
              <a:rPr lang="en-US" sz="2000" b="1" dirty="0" smtClean="0">
                <a:solidFill>
                  <a:srgbClr val="C00000"/>
                </a:solidFill>
                <a:latin typeface="Arial" panose="020B0604020202020204" pitchFamily="34" charset="0"/>
                <a:cs typeface="Arial" panose="020B0604020202020204" pitchFamily="34" charset="0"/>
              </a:rPr>
              <a:t>6.5 </a:t>
            </a:r>
            <a:r>
              <a:rPr lang="en-US" sz="2000" b="1" dirty="0">
                <a:solidFill>
                  <a:srgbClr val="C00000"/>
                </a:solidFill>
                <a:latin typeface="Arial" panose="020B0604020202020204" pitchFamily="34" charset="0"/>
                <a:cs typeface="Arial" panose="020B0604020202020204" pitchFamily="34" charset="0"/>
              </a:rPr>
              <a:t>- To show that oxygen is produced in photosynthesis</a:t>
            </a:r>
            <a:endParaRPr lang="en-US" sz="2000" b="1" dirty="0" smtClean="0">
              <a:solidFill>
                <a:srgbClr val="C00000"/>
              </a:solidFill>
              <a:latin typeface="Arial" panose="020B0604020202020204" pitchFamily="34" charset="0"/>
              <a:cs typeface="Arial" panose="020B0604020202020204" pitchFamily="34" charset="0"/>
            </a:endParaRPr>
          </a:p>
          <a:p>
            <a:r>
              <a:rPr lang="en-US" sz="2000" b="1" dirty="0" smtClean="0">
                <a:solidFill>
                  <a:schemeClr val="tx1"/>
                </a:solidFill>
                <a:latin typeface="Arial" panose="020B0604020202020204" pitchFamily="34" charset="0"/>
                <a:cs typeface="Arial" panose="020B0604020202020204" pitchFamily="34" charset="0"/>
              </a:rPr>
              <a:t>Skills </a:t>
            </a:r>
            <a:r>
              <a:rPr lang="en-US" sz="2000" b="1" dirty="0">
                <a:solidFill>
                  <a:schemeClr val="tx1"/>
                </a:solidFill>
                <a:latin typeface="Arial" panose="020B0604020202020204" pitchFamily="34" charset="0"/>
                <a:cs typeface="Arial" panose="020B0604020202020204" pitchFamily="34" charset="0"/>
              </a:rPr>
              <a:t>- </a:t>
            </a:r>
            <a:r>
              <a:rPr lang="en-US" sz="2000" b="1" dirty="0" smtClean="0">
                <a:solidFill>
                  <a:schemeClr val="tx1"/>
                </a:solidFill>
                <a:latin typeface="Arial" panose="020B0604020202020204" pitchFamily="34" charset="0"/>
                <a:cs typeface="Arial" panose="020B0604020202020204" pitchFamily="34" charset="0"/>
              </a:rPr>
              <a:t>A03.1 </a:t>
            </a:r>
            <a:r>
              <a:rPr lang="en-US" sz="2000" b="1" dirty="0">
                <a:solidFill>
                  <a:schemeClr val="tx1"/>
                </a:solidFill>
                <a:latin typeface="Arial" panose="020B0604020202020204" pitchFamily="34" charset="0"/>
                <a:cs typeface="Arial" panose="020B0604020202020204" pitchFamily="34" charset="0"/>
              </a:rPr>
              <a:t>Using techniques, apparatus and </a:t>
            </a:r>
            <a:r>
              <a:rPr lang="en-US" sz="2000" b="1" dirty="0" smtClean="0">
                <a:solidFill>
                  <a:schemeClr val="tx1"/>
                </a:solidFill>
                <a:latin typeface="Arial" panose="020B0604020202020204" pitchFamily="34" charset="0"/>
                <a:cs typeface="Arial" panose="020B0604020202020204" pitchFamily="34" charset="0"/>
              </a:rPr>
              <a:t>materials, A03.3 </a:t>
            </a:r>
            <a:r>
              <a:rPr lang="en-US" sz="2000" b="1" dirty="0">
                <a:solidFill>
                  <a:schemeClr val="tx1"/>
                </a:solidFill>
                <a:latin typeface="Arial" panose="020B0604020202020204" pitchFamily="34" charset="0"/>
                <a:cs typeface="Arial" panose="020B0604020202020204" pitchFamily="34" charset="0"/>
              </a:rPr>
              <a:t>Observing, measuring and </a:t>
            </a:r>
            <a:r>
              <a:rPr lang="en-US" sz="2000" b="1" dirty="0" smtClean="0">
                <a:solidFill>
                  <a:schemeClr val="tx1"/>
                </a:solidFill>
                <a:latin typeface="Arial" panose="020B0604020202020204" pitchFamily="34" charset="0"/>
                <a:cs typeface="Arial" panose="020B0604020202020204" pitchFamily="34" charset="0"/>
              </a:rPr>
              <a:t>recording</a:t>
            </a:r>
            <a:endParaRPr lang="en-US" sz="2000" dirty="0" smtClean="0">
              <a:solidFill>
                <a:schemeClr val="tx1"/>
              </a:solidFill>
              <a:latin typeface="Arial" panose="020B0604020202020204" pitchFamily="34" charset="0"/>
              <a:cs typeface="Arial" panose="020B0604020202020204" pitchFamily="34" charset="0"/>
            </a:endParaRPr>
          </a:p>
          <a:p>
            <a:pPr marL="457200" indent="-457200">
              <a:buFont typeface="+mj-lt"/>
              <a:buAutoNum type="arabicPeriod"/>
            </a:pPr>
            <a:r>
              <a:rPr lang="en-US" sz="2000" dirty="0">
                <a:solidFill>
                  <a:schemeClr val="tx1"/>
                </a:solidFill>
                <a:latin typeface="Arial" panose="020B0604020202020204" pitchFamily="34" charset="0"/>
                <a:cs typeface="Arial" panose="020B0604020202020204" pitchFamily="34" charset="0"/>
              </a:rPr>
              <a:t>Set up the apparatus shown in the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diagram. Make </a:t>
            </a:r>
            <a:r>
              <a:rPr lang="en-US" sz="2000" dirty="0">
                <a:solidFill>
                  <a:schemeClr val="tx1"/>
                </a:solidFill>
                <a:latin typeface="Arial" panose="020B0604020202020204" pitchFamily="34" charset="0"/>
                <a:cs typeface="Arial" panose="020B0604020202020204" pitchFamily="34" charset="0"/>
              </a:rPr>
              <a:t>sure that the test tube is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completely </a:t>
            </a:r>
            <a:r>
              <a:rPr lang="en-US" sz="2000" dirty="0">
                <a:solidFill>
                  <a:schemeClr val="tx1"/>
                </a:solidFill>
                <a:latin typeface="Arial" panose="020B0604020202020204" pitchFamily="34" charset="0"/>
                <a:cs typeface="Arial" panose="020B0604020202020204" pitchFamily="34" charset="0"/>
              </a:rPr>
              <a:t>full </a:t>
            </a:r>
            <a:r>
              <a:rPr lang="en-US" sz="2000" dirty="0" smtClean="0">
                <a:solidFill>
                  <a:schemeClr val="tx1"/>
                </a:solidFill>
                <a:latin typeface="Arial" panose="020B0604020202020204" pitchFamily="34" charset="0"/>
                <a:cs typeface="Arial" panose="020B0604020202020204" pitchFamily="34" charset="0"/>
              </a:rPr>
              <a:t>of water</a:t>
            </a:r>
            <a:r>
              <a:rPr lang="en-US" sz="2000" dirty="0">
                <a:solidFill>
                  <a:schemeClr val="tx1"/>
                </a:solidFill>
                <a:latin typeface="Arial" panose="020B0604020202020204" pitchFamily="34" charset="0"/>
                <a:cs typeface="Arial" panose="020B0604020202020204" pitchFamily="34" charset="0"/>
              </a:rPr>
              <a:t>.</a:t>
            </a:r>
          </a:p>
          <a:p>
            <a:pPr marL="457200" indent="-45720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Leave </a:t>
            </a:r>
            <a:r>
              <a:rPr lang="en-US" sz="2000" dirty="0">
                <a:solidFill>
                  <a:schemeClr val="tx1"/>
                </a:solidFill>
                <a:latin typeface="Arial" panose="020B0604020202020204" pitchFamily="34" charset="0"/>
                <a:cs typeface="Arial" panose="020B0604020202020204" pitchFamily="34" charset="0"/>
              </a:rPr>
              <a:t>the apparatus near a warm,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sunny </a:t>
            </a:r>
            <a:r>
              <a:rPr lang="en-US" sz="2000" dirty="0">
                <a:solidFill>
                  <a:schemeClr val="tx1"/>
                </a:solidFill>
                <a:latin typeface="Arial" panose="020B0604020202020204" pitchFamily="34" charset="0"/>
                <a:cs typeface="Arial" panose="020B0604020202020204" pitchFamily="34" charset="0"/>
              </a:rPr>
              <a:t>window for a few days.</a:t>
            </a:r>
          </a:p>
          <a:p>
            <a:pPr marL="457200" indent="-45720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Carefully </a:t>
            </a:r>
            <a:r>
              <a:rPr lang="en-US" sz="2000" dirty="0">
                <a:solidFill>
                  <a:schemeClr val="tx1"/>
                </a:solidFill>
                <a:latin typeface="Arial" panose="020B0604020202020204" pitchFamily="34" charset="0"/>
                <a:cs typeface="Arial" panose="020B0604020202020204" pitchFamily="34" charset="0"/>
              </a:rPr>
              <a:t>remove the test tube from the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top </a:t>
            </a:r>
            <a:r>
              <a:rPr lang="en-US" sz="2000" dirty="0">
                <a:solidFill>
                  <a:schemeClr val="tx1"/>
                </a:solidFill>
                <a:latin typeface="Arial" panose="020B0604020202020204" pitchFamily="34" charset="0"/>
                <a:cs typeface="Arial" panose="020B0604020202020204" pitchFamily="34" charset="0"/>
              </a:rPr>
              <a:t>of the funnel, allowing the water to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run </a:t>
            </a:r>
            <a:r>
              <a:rPr lang="en-US" sz="2000" dirty="0">
                <a:solidFill>
                  <a:schemeClr val="tx1"/>
                </a:solidFill>
                <a:latin typeface="Arial" panose="020B0604020202020204" pitchFamily="34" charset="0"/>
                <a:cs typeface="Arial" panose="020B0604020202020204" pitchFamily="34" charset="0"/>
              </a:rPr>
              <a:t>out, but not allowing the gas to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escape</a:t>
            </a:r>
            <a:r>
              <a:rPr lang="en-US" sz="2000" dirty="0">
                <a:solidFill>
                  <a:schemeClr val="tx1"/>
                </a:solidFill>
                <a:latin typeface="Arial" panose="020B0604020202020204" pitchFamily="34" charset="0"/>
                <a:cs typeface="Arial" panose="020B0604020202020204" pitchFamily="34" charset="0"/>
              </a:rPr>
              <a:t>.</a:t>
            </a:r>
          </a:p>
          <a:p>
            <a:pPr marL="457200" indent="-45720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Light </a:t>
            </a:r>
            <a:r>
              <a:rPr lang="en-US" sz="2000" dirty="0">
                <a:solidFill>
                  <a:schemeClr val="tx1"/>
                </a:solidFill>
                <a:latin typeface="Arial" panose="020B0604020202020204" pitchFamily="34" charset="0"/>
                <a:cs typeface="Arial" panose="020B0604020202020204" pitchFamily="34" charset="0"/>
              </a:rPr>
              <a:t>a wooden splint, and then blow it out so that it is just glowing. Carefully put it into the ccs in the test tube. If it bursts into flame, then the gas is oxygen.</a:t>
            </a:r>
            <a:endParaRPr lang="en-US" sz="2000" dirty="0" smtClean="0">
              <a:solidFill>
                <a:schemeClr val="tx1"/>
              </a:solidFill>
              <a:latin typeface="Arial" panose="020B0604020202020204" pitchFamily="34" charset="0"/>
              <a:cs typeface="Arial" panose="020B0604020202020204" pitchFamily="34" charset="0"/>
            </a:endParaRPr>
          </a:p>
          <a:p>
            <a:r>
              <a:rPr lang="en-US" sz="2000" b="1" dirty="0" smtClean="0">
                <a:solidFill>
                  <a:schemeClr val="tx1"/>
                </a:solidFill>
                <a:latin typeface="Arial" panose="020B0604020202020204" pitchFamily="34" charset="0"/>
                <a:cs typeface="Arial" panose="020B0604020202020204" pitchFamily="34" charset="0"/>
              </a:rPr>
              <a:t>Questions</a:t>
            </a:r>
            <a:endParaRPr lang="en-US" sz="2000" b="1" dirty="0">
              <a:solidFill>
                <a:schemeClr val="tx1"/>
              </a:solidFill>
              <a:latin typeface="Arial" panose="020B0604020202020204" pitchFamily="34" charset="0"/>
              <a:cs typeface="Arial" panose="020B0604020202020204" pitchFamily="34" charset="0"/>
            </a:endParaRPr>
          </a:p>
          <a:p>
            <a:pPr marL="514350" indent="-514350"/>
            <a:r>
              <a:rPr lang="en-US" sz="2000" b="1" dirty="0">
                <a:solidFill>
                  <a:schemeClr val="tx1"/>
                </a:solidFill>
                <a:latin typeface="Arial" panose="020B0604020202020204" pitchFamily="34" charset="0"/>
                <a:cs typeface="Arial" panose="020B0604020202020204" pitchFamily="34" charset="0"/>
              </a:rPr>
              <a:t>A1</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	What </a:t>
            </a:r>
            <a:r>
              <a:rPr lang="en-US" sz="2000" dirty="0">
                <a:solidFill>
                  <a:schemeClr val="tx1"/>
                </a:solidFill>
                <a:latin typeface="Arial" panose="020B0604020202020204" pitchFamily="34" charset="0"/>
                <a:cs typeface="Arial" panose="020B0604020202020204" pitchFamily="34" charset="0"/>
              </a:rPr>
              <a:t>was the control in this investigation?</a:t>
            </a:r>
          </a:p>
          <a:p>
            <a:pPr marL="514350" indent="-514350"/>
            <a:r>
              <a:rPr lang="en-US" sz="2000" b="1" dirty="0">
                <a:solidFill>
                  <a:schemeClr val="tx1"/>
                </a:solidFill>
                <a:latin typeface="Arial" panose="020B0604020202020204" pitchFamily="34" charset="0"/>
                <a:cs typeface="Arial" panose="020B0604020202020204" pitchFamily="34" charset="0"/>
              </a:rPr>
              <a:t>A2</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	What </a:t>
            </a:r>
            <a:r>
              <a:rPr lang="en-US" sz="2000" dirty="0">
                <a:solidFill>
                  <a:schemeClr val="tx1"/>
                </a:solidFill>
                <a:latin typeface="Arial" panose="020B0604020202020204" pitchFamily="34" charset="0"/>
                <a:cs typeface="Arial" panose="020B0604020202020204" pitchFamily="34" charset="0"/>
              </a:rPr>
              <a:t>do your results tell you about chlorophyll and photosynthesis?</a:t>
            </a:r>
          </a:p>
        </p:txBody>
      </p:sp>
      <p:sp>
        <p:nvSpPr>
          <p:cNvPr id="8" name="TextBox 7">
            <a:hlinkClick r:id="rId3" action="ppaction://hlinkfile"/>
          </p:cNvPr>
          <p:cNvSpPr txBox="1"/>
          <p:nvPr/>
        </p:nvSpPr>
        <p:spPr>
          <a:xfrm>
            <a:off x="8187411" y="5348197"/>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pic>
        <p:nvPicPr>
          <p:cNvPr id="2" name="Picture 1"/>
          <p:cNvPicPr>
            <a:picLocks noChangeAspect="1"/>
          </p:cNvPicPr>
          <p:nvPr/>
        </p:nvPicPr>
        <p:blipFill rotWithShape="1">
          <a:blip r:embed="rId4" cstate="print">
            <a:lum bright="-47000" contrast="75000"/>
            <a:extLst>
              <a:ext uri="{28A0092B-C50C-407E-A947-70E740481C1C}">
                <a14:useLocalDpi xmlns:a14="http://schemas.microsoft.com/office/drawing/2010/main"/>
              </a:ext>
            </a:extLst>
          </a:blip>
          <a:srcRect/>
          <a:stretch/>
        </p:blipFill>
        <p:spPr>
          <a:xfrm>
            <a:off x="5364088" y="1844824"/>
            <a:ext cx="3456384" cy="2880320"/>
          </a:xfrm>
          <a:prstGeom prst="rect">
            <a:avLst/>
          </a:prstGeom>
        </p:spPr>
      </p:pic>
    </p:spTree>
    <p:extLst>
      <p:ext uri="{BB962C8B-B14F-4D97-AF65-F5344CB8AC3E}">
        <p14:creationId xmlns:p14="http://schemas.microsoft.com/office/powerpoint/2010/main" val="2014764354"/>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6.5 – Testing Leaves for Starch</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67</a:t>
            </a:r>
            <a:endParaRPr lang="en-GB" sz="1000" b="1" dirty="0">
              <a:latin typeface="Arial" panose="020B0604020202020204" pitchFamily="34" charset="0"/>
              <a:cs typeface="Arial" panose="020B0604020202020204" pitchFamily="34" charset="0"/>
            </a:endParaRPr>
          </a:p>
        </p:txBody>
      </p:sp>
      <p:sp>
        <p:nvSpPr>
          <p:cNvPr id="7" name="Rounded Rectangle 6">
            <a:hlinkClick r:id="rId3" action="ppaction://hlinkfile"/>
          </p:cNvPr>
          <p:cNvSpPr/>
          <p:nvPr/>
        </p:nvSpPr>
        <p:spPr>
          <a:xfrm>
            <a:off x="179512" y="1106704"/>
            <a:ext cx="4104456" cy="1170168"/>
          </a:xfrm>
          <a:prstGeom prst="roundRect">
            <a:avLst>
              <a:gd name="adj" fmla="val 2626"/>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rgbClr val="C00000"/>
                </a:solidFill>
                <a:latin typeface="Arial" panose="020B0604020202020204" pitchFamily="34" charset="0"/>
                <a:cs typeface="Arial" panose="020B0604020202020204" pitchFamily="34" charset="0"/>
              </a:rPr>
              <a:t>Activity </a:t>
            </a:r>
            <a:r>
              <a:rPr lang="en-US" sz="2000" b="1" dirty="0" smtClean="0">
                <a:solidFill>
                  <a:srgbClr val="C00000"/>
                </a:solidFill>
                <a:latin typeface="Arial" panose="020B0604020202020204" pitchFamily="34" charset="0"/>
                <a:cs typeface="Arial" panose="020B0604020202020204" pitchFamily="34" charset="0"/>
              </a:rPr>
              <a:t>6.6</a:t>
            </a:r>
          </a:p>
          <a:p>
            <a:r>
              <a:rPr lang="en-US" sz="2000" b="1" dirty="0">
                <a:solidFill>
                  <a:schemeClr val="tx1"/>
                </a:solidFill>
                <a:latin typeface="Arial" panose="020B0604020202020204" pitchFamily="34" charset="0"/>
                <a:cs typeface="Arial" panose="020B0604020202020204" pitchFamily="34" charset="0"/>
              </a:rPr>
              <a:t>To see if carbon dioxide is needed for photosynthesis</a:t>
            </a:r>
            <a:endParaRPr lang="en-US" sz="2000" dirty="0" smtClean="0">
              <a:solidFill>
                <a:schemeClr val="tx1"/>
              </a:solidFill>
              <a:latin typeface="Arial" panose="020B0604020202020204" pitchFamily="34" charset="0"/>
              <a:cs typeface="Arial" panose="020B0604020202020204" pitchFamily="34" charset="0"/>
            </a:endParaRPr>
          </a:p>
        </p:txBody>
      </p:sp>
      <p:sp>
        <p:nvSpPr>
          <p:cNvPr id="9" name="Rounded Rectangle 8">
            <a:hlinkClick r:id="rId4" action="ppaction://hlinkfile"/>
          </p:cNvPr>
          <p:cNvSpPr/>
          <p:nvPr/>
        </p:nvSpPr>
        <p:spPr>
          <a:xfrm>
            <a:off x="4474096" y="1124744"/>
            <a:ext cx="4418384" cy="808590"/>
          </a:xfrm>
          <a:prstGeom prst="roundRect">
            <a:avLst>
              <a:gd name="adj" fmla="val 2626"/>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rgbClr val="C00000"/>
                </a:solidFill>
                <a:latin typeface="Arial" panose="020B0604020202020204" pitchFamily="34" charset="0"/>
                <a:cs typeface="Arial" panose="020B0604020202020204" pitchFamily="34" charset="0"/>
              </a:rPr>
              <a:t>Activity </a:t>
            </a:r>
            <a:r>
              <a:rPr lang="en-US" sz="2000" b="1" dirty="0" smtClean="0">
                <a:solidFill>
                  <a:srgbClr val="C00000"/>
                </a:solidFill>
                <a:latin typeface="Arial" panose="020B0604020202020204" pitchFamily="34" charset="0"/>
                <a:cs typeface="Arial" panose="020B0604020202020204" pitchFamily="34" charset="0"/>
              </a:rPr>
              <a:t>6.7</a:t>
            </a:r>
          </a:p>
          <a:p>
            <a:r>
              <a:rPr lang="en-US" sz="2000" b="1" dirty="0">
                <a:solidFill>
                  <a:schemeClr val="tx1"/>
                </a:solidFill>
                <a:latin typeface="Arial" panose="020B0604020202020204" pitchFamily="34" charset="0"/>
                <a:cs typeface="Arial" panose="020B0604020202020204" pitchFamily="34" charset="0"/>
              </a:rPr>
              <a:t>Photosynthesis in a pond weed</a:t>
            </a:r>
            <a:endParaRPr lang="en-US" sz="2000" dirty="0" smtClean="0">
              <a:solidFill>
                <a:schemeClr val="tx1"/>
              </a:solidFill>
              <a:latin typeface="Arial" panose="020B0604020202020204" pitchFamily="34" charset="0"/>
              <a:cs typeface="Arial" panose="020B0604020202020204" pitchFamily="34" charset="0"/>
            </a:endParaRPr>
          </a:p>
        </p:txBody>
      </p:sp>
      <p:pic>
        <p:nvPicPr>
          <p:cNvPr id="10" name="Picture 2" descr="Related image">
            <a:hlinkClick r:id="rId3" action="ppaction://hlinkfile"/>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900997" y="1045362"/>
            <a:ext cx="573099" cy="57309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Related image">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505487" y="970798"/>
            <a:ext cx="573099" cy="573099"/>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2420888"/>
            <a:ext cx="8727370" cy="4248472"/>
          </a:xfrm>
          <a:prstGeom prst="roundRect">
            <a:avLst>
              <a:gd name="adj" fmla="val 2626"/>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900" b="1" dirty="0">
                <a:solidFill>
                  <a:srgbClr val="C00000"/>
                </a:solidFill>
                <a:latin typeface="Arial" panose="020B0604020202020204" pitchFamily="34" charset="0"/>
                <a:cs typeface="Arial" panose="020B0604020202020204" pitchFamily="34" charset="0"/>
              </a:rPr>
              <a:t>Activity </a:t>
            </a:r>
            <a:r>
              <a:rPr lang="en-US" sz="1900" b="1" dirty="0" smtClean="0">
                <a:solidFill>
                  <a:srgbClr val="C00000"/>
                </a:solidFill>
                <a:latin typeface="Arial" panose="020B0604020202020204" pitchFamily="34" charset="0"/>
                <a:cs typeface="Arial" panose="020B0604020202020204" pitchFamily="34" charset="0"/>
              </a:rPr>
              <a:t>6.8 </a:t>
            </a:r>
            <a:r>
              <a:rPr lang="en-US" sz="1900" b="1" dirty="0">
                <a:solidFill>
                  <a:srgbClr val="C00000"/>
                </a:solidFill>
                <a:latin typeface="Arial" panose="020B0604020202020204" pitchFamily="34" charset="0"/>
                <a:cs typeface="Arial" panose="020B0604020202020204" pitchFamily="34" charset="0"/>
              </a:rPr>
              <a:t>- Investigating the effect of light intensity on photosynthesis</a:t>
            </a:r>
            <a:endParaRPr lang="en-US" sz="1900" b="1" dirty="0" smtClean="0">
              <a:solidFill>
                <a:srgbClr val="C00000"/>
              </a:solidFill>
              <a:latin typeface="Arial" panose="020B0604020202020204" pitchFamily="34" charset="0"/>
              <a:cs typeface="Arial" panose="020B0604020202020204" pitchFamily="34" charset="0"/>
            </a:endParaRPr>
          </a:p>
          <a:p>
            <a:r>
              <a:rPr lang="en-US" sz="1900" b="1" dirty="0">
                <a:solidFill>
                  <a:schemeClr val="tx1"/>
                </a:solidFill>
                <a:latin typeface="Arial" panose="020B0604020202020204" pitchFamily="34" charset="0"/>
                <a:cs typeface="Arial" panose="020B0604020202020204" pitchFamily="34" charset="0"/>
              </a:rPr>
              <a:t>A03.1 Using techniques, apparatus and materials A03.2 </a:t>
            </a:r>
            <a:r>
              <a:rPr lang="en-US" sz="1900" b="1" dirty="0" smtClean="0">
                <a:solidFill>
                  <a:schemeClr val="tx1"/>
                </a:solidFill>
                <a:latin typeface="Arial" panose="020B0604020202020204" pitchFamily="34" charset="0"/>
                <a:cs typeface="Arial" panose="020B0604020202020204" pitchFamily="34" charset="0"/>
              </a:rPr>
              <a:t>Planning, A03.3 </a:t>
            </a:r>
            <a:r>
              <a:rPr lang="en-US" sz="1900" b="1" dirty="0">
                <a:solidFill>
                  <a:schemeClr val="tx1"/>
                </a:solidFill>
                <a:latin typeface="Arial" panose="020B0604020202020204" pitchFamily="34" charset="0"/>
                <a:cs typeface="Arial" panose="020B0604020202020204" pitchFamily="34" charset="0"/>
              </a:rPr>
              <a:t>Observing, measuring and </a:t>
            </a:r>
            <a:r>
              <a:rPr lang="en-US" sz="1900" b="1" dirty="0" smtClean="0">
                <a:solidFill>
                  <a:schemeClr val="tx1"/>
                </a:solidFill>
                <a:latin typeface="Arial" panose="020B0604020202020204" pitchFamily="34" charset="0"/>
                <a:cs typeface="Arial" panose="020B0604020202020204" pitchFamily="34" charset="0"/>
              </a:rPr>
              <a:t>recording, A03.4 </a:t>
            </a:r>
            <a:r>
              <a:rPr lang="en-US" sz="1900" b="1" dirty="0">
                <a:solidFill>
                  <a:schemeClr val="tx1"/>
                </a:solidFill>
                <a:latin typeface="Arial" panose="020B0604020202020204" pitchFamily="34" charset="0"/>
                <a:cs typeface="Arial" panose="020B0604020202020204" pitchFamily="34" charset="0"/>
              </a:rPr>
              <a:t>Interpreting and </a:t>
            </a:r>
            <a:r>
              <a:rPr lang="en-US" sz="1900" b="1" dirty="0" smtClean="0">
                <a:solidFill>
                  <a:schemeClr val="tx1"/>
                </a:solidFill>
                <a:latin typeface="Arial" panose="020B0604020202020204" pitchFamily="34" charset="0"/>
                <a:cs typeface="Arial" panose="020B0604020202020204" pitchFamily="34" charset="0"/>
              </a:rPr>
              <a:t/>
            </a:r>
            <a:br>
              <a:rPr lang="en-US" sz="1900" b="1" dirty="0" smtClean="0">
                <a:solidFill>
                  <a:schemeClr val="tx1"/>
                </a:solidFill>
                <a:latin typeface="Arial" panose="020B0604020202020204" pitchFamily="34" charset="0"/>
                <a:cs typeface="Arial" panose="020B0604020202020204" pitchFamily="34" charset="0"/>
              </a:rPr>
            </a:br>
            <a:r>
              <a:rPr lang="en-US" sz="1900" b="1" dirty="0" smtClean="0">
                <a:solidFill>
                  <a:schemeClr val="tx1"/>
                </a:solidFill>
                <a:latin typeface="Arial" panose="020B0604020202020204" pitchFamily="34" charset="0"/>
                <a:cs typeface="Arial" panose="020B0604020202020204" pitchFamily="34" charset="0"/>
              </a:rPr>
              <a:t>evaluating </a:t>
            </a:r>
            <a:r>
              <a:rPr lang="en-US" sz="1900" b="1" dirty="0">
                <a:solidFill>
                  <a:schemeClr val="tx1"/>
                </a:solidFill>
                <a:latin typeface="Arial" panose="020B0604020202020204" pitchFamily="34" charset="0"/>
                <a:cs typeface="Arial" panose="020B0604020202020204" pitchFamily="34" charset="0"/>
              </a:rPr>
              <a:t>observations and </a:t>
            </a:r>
            <a:r>
              <a:rPr lang="en-US" sz="1900" b="1" dirty="0" smtClean="0">
                <a:solidFill>
                  <a:schemeClr val="tx1"/>
                </a:solidFill>
                <a:latin typeface="Arial" panose="020B0604020202020204" pitchFamily="34" charset="0"/>
                <a:cs typeface="Arial" panose="020B0604020202020204" pitchFamily="34" charset="0"/>
              </a:rPr>
              <a:t>data, A03.5 </a:t>
            </a:r>
            <a:r>
              <a:rPr lang="en-US" sz="1900" b="1" dirty="0">
                <a:solidFill>
                  <a:schemeClr val="tx1"/>
                </a:solidFill>
                <a:latin typeface="Arial" panose="020B0604020202020204" pitchFamily="34" charset="0"/>
                <a:cs typeface="Arial" panose="020B0604020202020204" pitchFamily="34" charset="0"/>
              </a:rPr>
              <a:t>Evaluating methods</a:t>
            </a:r>
            <a:endParaRPr lang="en-US" sz="1900" dirty="0" smtClean="0">
              <a:solidFill>
                <a:schemeClr val="tx1"/>
              </a:solidFill>
              <a:latin typeface="Arial" panose="020B0604020202020204" pitchFamily="34" charset="0"/>
              <a:cs typeface="Arial" panose="020B0604020202020204" pitchFamily="34" charset="0"/>
            </a:endParaRPr>
          </a:p>
          <a:p>
            <a:r>
              <a:rPr lang="en-US" sz="1900" dirty="0">
                <a:solidFill>
                  <a:schemeClr val="tx1"/>
                </a:solidFill>
                <a:latin typeface="Arial" panose="020B0604020202020204" pitchFamily="34" charset="0"/>
                <a:cs typeface="Arial" panose="020B0604020202020204" pitchFamily="34" charset="0"/>
              </a:rPr>
              <a:t>If you use an electric lamp, keep water well away from it.</a:t>
            </a:r>
          </a:p>
          <a:p>
            <a:r>
              <a:rPr lang="en-US" sz="1900" dirty="0">
                <a:solidFill>
                  <a:schemeClr val="tx1"/>
                </a:solidFill>
                <a:latin typeface="Arial" panose="020B0604020202020204" pitchFamily="34" charset="0"/>
                <a:cs typeface="Arial" panose="020B0604020202020204" pitchFamily="34" charset="0"/>
              </a:rPr>
              <a:t>If you did Activity 6.6, you may have noticed that the plant seemed to produce more bubbles in bright sunlight than when it was in the shade. This could mean that the rate of photosynthesis is affected by light intensity.</a:t>
            </a:r>
          </a:p>
          <a:p>
            <a:pPr marL="457200" indent="-457200">
              <a:buFont typeface="+mj-lt"/>
              <a:buAutoNum type="arabicPeriod"/>
            </a:pPr>
            <a:r>
              <a:rPr lang="en-US" sz="1900" dirty="0" smtClean="0">
                <a:solidFill>
                  <a:schemeClr val="tx1"/>
                </a:solidFill>
                <a:latin typeface="Arial" panose="020B0604020202020204" pitchFamily="34" charset="0"/>
                <a:cs typeface="Arial" panose="020B0604020202020204" pitchFamily="34" charset="0"/>
              </a:rPr>
              <a:t>Write </a:t>
            </a:r>
            <a:r>
              <a:rPr lang="en-US" sz="1900" dirty="0">
                <a:solidFill>
                  <a:schemeClr val="tx1"/>
                </a:solidFill>
                <a:latin typeface="Arial" panose="020B0604020202020204" pitchFamily="34" charset="0"/>
                <a:cs typeface="Arial" panose="020B0604020202020204" pitchFamily="34" charset="0"/>
              </a:rPr>
              <a:t>down a hypothesis that you will investigate. The hypothesis should be one sentence, and it should describe the relationship that you think exists between light intensity and the rate of photosynthesis. You can vary light intensity by moving a light source closer to the plant. The shorter the distance between the light and the plant, the greater the light </a:t>
            </a:r>
            <a:r>
              <a:rPr lang="en-US" sz="1900" dirty="0" smtClean="0">
                <a:solidFill>
                  <a:schemeClr val="tx1"/>
                </a:solidFill>
                <a:latin typeface="Arial" panose="020B0604020202020204" pitchFamily="34" charset="0"/>
                <a:cs typeface="Arial" panose="020B0604020202020204" pitchFamily="34" charset="0"/>
              </a:rPr>
              <a:t>intensity.</a:t>
            </a:r>
            <a:br>
              <a:rPr lang="en-US" sz="1900" dirty="0" smtClean="0">
                <a:solidFill>
                  <a:schemeClr val="tx1"/>
                </a:solidFill>
                <a:latin typeface="Arial" panose="020B0604020202020204" pitchFamily="34" charset="0"/>
                <a:cs typeface="Arial" panose="020B0604020202020204" pitchFamily="34" charset="0"/>
              </a:rPr>
            </a:br>
            <a:r>
              <a:rPr lang="en-US" sz="1900" dirty="0" smtClean="0">
                <a:solidFill>
                  <a:schemeClr val="tx1"/>
                </a:solidFill>
                <a:latin typeface="Arial" panose="020B0604020202020204" pitchFamily="34" charset="0"/>
                <a:cs typeface="Arial" panose="020B0604020202020204" pitchFamily="34" charset="0"/>
              </a:rPr>
              <a:t>You </a:t>
            </a:r>
            <a:r>
              <a:rPr lang="en-US" sz="1900" dirty="0">
                <a:solidFill>
                  <a:schemeClr val="tx1"/>
                </a:solidFill>
                <a:latin typeface="Arial" panose="020B0604020202020204" pitchFamily="34" charset="0"/>
                <a:cs typeface="Arial" panose="020B0604020202020204" pitchFamily="34" charset="0"/>
              </a:rPr>
              <a:t>can use a water plant in your investigation</a:t>
            </a:r>
            <a:r>
              <a:rPr lang="en-US" sz="1900" dirty="0" smtClean="0">
                <a:solidFill>
                  <a:schemeClr val="tx1"/>
                </a:solidFill>
                <a:latin typeface="Arial" panose="020B0604020202020204" pitchFamily="34" charset="0"/>
                <a:cs typeface="Arial" panose="020B0604020202020204" pitchFamily="34" charset="0"/>
              </a:rPr>
              <a:t>.</a:t>
            </a:r>
            <a:endParaRPr lang="en-US" sz="1900" dirty="0">
              <a:solidFill>
                <a:schemeClr val="tx1"/>
              </a:solidFill>
              <a:latin typeface="Arial" panose="020B0604020202020204" pitchFamily="34" charset="0"/>
              <a:cs typeface="Arial" panose="020B0604020202020204" pitchFamily="34" charset="0"/>
            </a:endParaRPr>
          </a:p>
        </p:txBody>
      </p:sp>
      <p:sp>
        <p:nvSpPr>
          <p:cNvPr id="8" name="TextBox 7">
            <a:hlinkClick r:id="rId6" action="ppaction://hlinkfile"/>
          </p:cNvPr>
          <p:cNvSpPr txBox="1"/>
          <p:nvPr/>
        </p:nvSpPr>
        <p:spPr>
          <a:xfrm>
            <a:off x="8244408" y="3153742"/>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844772439"/>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6.5 – Testing Leaves for Starch</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68</a:t>
            </a:r>
            <a:endParaRPr lang="en-GB" sz="1000" b="1" dirty="0">
              <a:latin typeface="Arial" panose="020B0604020202020204" pitchFamily="34" charset="0"/>
              <a:cs typeface="Arial" panose="020B0604020202020204" pitchFamily="34" charset="0"/>
            </a:endParaRPr>
          </a:p>
        </p:txBody>
      </p:sp>
      <p:sp>
        <p:nvSpPr>
          <p:cNvPr id="12" name="Rounded Rectangle 11"/>
          <p:cNvSpPr/>
          <p:nvPr/>
        </p:nvSpPr>
        <p:spPr>
          <a:xfrm>
            <a:off x="179512" y="1124744"/>
            <a:ext cx="8678738" cy="5544616"/>
          </a:xfrm>
          <a:prstGeom prst="roundRect">
            <a:avLst>
              <a:gd name="adj" fmla="val 2626"/>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00050" indent="-400050">
              <a:buFont typeface="+mj-lt"/>
              <a:buAutoNum type="arabicPeriod" startAt="2"/>
            </a:pPr>
            <a:r>
              <a:rPr lang="en-US" sz="1910" dirty="0" smtClean="0">
                <a:solidFill>
                  <a:schemeClr val="tx1"/>
                </a:solidFill>
                <a:latin typeface="Arial" panose="020B0604020202020204" pitchFamily="34" charset="0"/>
                <a:cs typeface="Arial" panose="020B0604020202020204" pitchFamily="34" charset="0"/>
              </a:rPr>
              <a:t>Once </a:t>
            </a:r>
            <a:r>
              <a:rPr lang="en-US" sz="1910" dirty="0">
                <a:solidFill>
                  <a:schemeClr val="tx1"/>
                </a:solidFill>
                <a:latin typeface="Arial" panose="020B0604020202020204" pitchFamily="34" charset="0"/>
                <a:cs typeface="Arial" panose="020B0604020202020204" pitchFamily="34" charset="0"/>
              </a:rPr>
              <a:t>you have an idea about how you will do your experiment, write it down as a list of points. Then think through it again, and make improvements to your plan. Once you are fairly happy with it, show your teacher. You must not try to do your experiment until your teacher says that you may begin.</a:t>
            </a:r>
          </a:p>
          <a:p>
            <a:pPr marL="800100" indent="-34290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What </a:t>
            </a:r>
            <a:r>
              <a:rPr lang="en-US" sz="1910" dirty="0">
                <a:solidFill>
                  <a:schemeClr val="tx1"/>
                </a:solidFill>
                <a:latin typeface="Arial" panose="020B0604020202020204" pitchFamily="34" charset="0"/>
                <a:cs typeface="Arial" panose="020B0604020202020204" pitchFamily="34" charset="0"/>
              </a:rPr>
              <a:t>apparatus and other materials will you need for your experiment?</a:t>
            </a:r>
          </a:p>
          <a:p>
            <a:pPr marL="800100" indent="-34290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What </a:t>
            </a:r>
            <a:r>
              <a:rPr lang="en-US" sz="1910" dirty="0">
                <a:solidFill>
                  <a:schemeClr val="tx1"/>
                </a:solidFill>
                <a:latin typeface="Arial" panose="020B0604020202020204" pitchFamily="34" charset="0"/>
                <a:cs typeface="Arial" panose="020B0604020202020204" pitchFamily="34" charset="0"/>
              </a:rPr>
              <a:t>will you vary in your experiment? How will you vary it?</a:t>
            </a:r>
          </a:p>
          <a:p>
            <a:pPr marL="800100" indent="-34290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What </a:t>
            </a:r>
            <a:r>
              <a:rPr lang="en-US" sz="1910" dirty="0">
                <a:solidFill>
                  <a:schemeClr val="tx1"/>
                </a:solidFill>
                <a:latin typeface="Arial" panose="020B0604020202020204" pitchFamily="34" charset="0"/>
                <a:cs typeface="Arial" panose="020B0604020202020204" pitchFamily="34" charset="0"/>
              </a:rPr>
              <a:t>will you keep the same in all the tubes or beakers in your experiment? How will you do this</a:t>
            </a:r>
            <a:r>
              <a:rPr lang="en-US" sz="1910" dirty="0" smtClean="0">
                <a:solidFill>
                  <a:schemeClr val="tx1"/>
                </a:solidFill>
                <a:latin typeface="Arial" panose="020B0604020202020204" pitchFamily="34" charset="0"/>
                <a:cs typeface="Arial" panose="020B0604020202020204" pitchFamily="34" charset="0"/>
              </a:rPr>
              <a:t>?</a:t>
            </a:r>
          </a:p>
          <a:p>
            <a:pPr marL="800100" indent="-342900">
              <a:buFont typeface="Wingdings" panose="05000000000000000000" pitchFamily="2" charset="2"/>
              <a:buChar char="§"/>
            </a:pPr>
            <a:r>
              <a:rPr lang="en-US" sz="1910" dirty="0">
                <a:solidFill>
                  <a:schemeClr val="tx1"/>
                </a:solidFill>
                <a:latin typeface="Arial" panose="020B0604020202020204" pitchFamily="34" charset="0"/>
                <a:cs typeface="Arial" panose="020B0604020202020204" pitchFamily="34" charset="0"/>
              </a:rPr>
              <a:t>What will you measure in your experiment? How will you measure it? When </a:t>
            </a:r>
            <a:r>
              <a:rPr lang="en-US" sz="1910" dirty="0" smtClean="0">
                <a:solidFill>
                  <a:schemeClr val="tx1"/>
                </a:solidFill>
                <a:latin typeface="Arial" panose="020B0604020202020204" pitchFamily="34" charset="0"/>
                <a:cs typeface="Arial" panose="020B0604020202020204" pitchFamily="34" charset="0"/>
              </a:rPr>
              <a:t>will you </a:t>
            </a:r>
            <a:r>
              <a:rPr lang="en-US" sz="1910" dirty="0">
                <a:solidFill>
                  <a:schemeClr val="tx1"/>
                </a:solidFill>
                <a:latin typeface="Arial" panose="020B0604020202020204" pitchFamily="34" charset="0"/>
                <a:cs typeface="Arial" panose="020B0604020202020204" pitchFamily="34" charset="0"/>
              </a:rPr>
              <a:t>measure it? Will you do repeat measurements and calculate a mean?</a:t>
            </a:r>
          </a:p>
          <a:p>
            <a:pPr marL="800100" indent="-34290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How </a:t>
            </a:r>
            <a:r>
              <a:rPr lang="en-US" sz="1910" dirty="0">
                <a:solidFill>
                  <a:schemeClr val="tx1"/>
                </a:solidFill>
                <a:latin typeface="Arial" panose="020B0604020202020204" pitchFamily="34" charset="0"/>
                <a:cs typeface="Arial" panose="020B0604020202020204" pitchFamily="34" charset="0"/>
              </a:rPr>
              <a:t>will you record your results? (You can sketch out a results chart, ready to fill in.)</a:t>
            </a:r>
          </a:p>
          <a:p>
            <a:pPr marL="800100" indent="-34290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How </a:t>
            </a:r>
            <a:r>
              <a:rPr lang="en-US" sz="1910" dirty="0">
                <a:solidFill>
                  <a:schemeClr val="tx1"/>
                </a:solidFill>
                <a:latin typeface="Arial" panose="020B0604020202020204" pitchFamily="34" charset="0"/>
                <a:cs typeface="Arial" panose="020B0604020202020204" pitchFamily="34" charset="0"/>
              </a:rPr>
              <a:t>will you display your results? (You can sketch the axes of the graph you plan to draw.)</a:t>
            </a:r>
          </a:p>
          <a:p>
            <a:pPr marL="800100" indent="-34290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What </a:t>
            </a:r>
            <a:r>
              <a:rPr lang="en-US" sz="1910" dirty="0">
                <a:solidFill>
                  <a:schemeClr val="tx1"/>
                </a:solidFill>
                <a:latin typeface="Arial" panose="020B0604020202020204" pitchFamily="34" charset="0"/>
                <a:cs typeface="Arial" panose="020B0604020202020204" pitchFamily="34" charset="0"/>
              </a:rPr>
              <a:t>will your results be if your hypothesis is correct? (You can sketch the shape of the graph you think you will get</a:t>
            </a:r>
            <a:r>
              <a:rPr lang="en-US" sz="1910" dirty="0" smtClean="0">
                <a:solidFill>
                  <a:schemeClr val="tx1"/>
                </a:solidFill>
                <a:latin typeface="Arial" panose="020B0604020202020204" pitchFamily="34" charset="0"/>
                <a:cs typeface="Arial" panose="020B0604020202020204" pitchFamily="34" charset="0"/>
              </a:rPr>
              <a:t>.)</a:t>
            </a:r>
            <a:endParaRPr lang="en-US" sz="1910" dirty="0">
              <a:solidFill>
                <a:schemeClr val="tx1"/>
              </a:solidFill>
              <a:latin typeface="Arial" panose="020B0604020202020204" pitchFamily="34" charset="0"/>
              <a:cs typeface="Arial" panose="020B0604020202020204" pitchFamily="34" charset="0"/>
            </a:endParaRPr>
          </a:p>
        </p:txBody>
      </p:sp>
      <p:sp>
        <p:nvSpPr>
          <p:cNvPr id="13" name="TextBox 12">
            <a:hlinkClick r:id="rId3" action="ppaction://hlinkfile"/>
          </p:cNvPr>
          <p:cNvSpPr txBox="1"/>
          <p:nvPr/>
        </p:nvSpPr>
        <p:spPr>
          <a:xfrm>
            <a:off x="8244408" y="2996952"/>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121345375"/>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6.5 – Testing Leaves for Starch</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68</a:t>
            </a:r>
            <a:endParaRPr lang="en-GB" sz="1000" b="1" dirty="0">
              <a:latin typeface="Arial" panose="020B0604020202020204" pitchFamily="34" charset="0"/>
              <a:cs typeface="Arial" panose="020B0604020202020204" pitchFamily="34" charset="0"/>
            </a:endParaRPr>
          </a:p>
        </p:txBody>
      </p:sp>
      <p:sp>
        <p:nvSpPr>
          <p:cNvPr id="12" name="Rounded Rectangle 11"/>
          <p:cNvSpPr/>
          <p:nvPr/>
        </p:nvSpPr>
        <p:spPr>
          <a:xfrm>
            <a:off x="179512" y="1124744"/>
            <a:ext cx="8678738" cy="5544616"/>
          </a:xfrm>
          <a:prstGeom prst="roundRect">
            <a:avLst>
              <a:gd name="adj" fmla="val 2626"/>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mj-lt"/>
              <a:buAutoNum type="arabicPeriod" startAt="3"/>
            </a:pPr>
            <a:r>
              <a:rPr lang="en-US" sz="1910" dirty="0" smtClean="0">
                <a:solidFill>
                  <a:schemeClr val="tx1"/>
                </a:solidFill>
                <a:latin typeface="Arial" panose="020B0604020202020204" pitchFamily="34" charset="0"/>
                <a:cs typeface="Arial" panose="020B0604020202020204" pitchFamily="34" charset="0"/>
              </a:rPr>
              <a:t>Once </a:t>
            </a:r>
            <a:r>
              <a:rPr lang="en-US" sz="1910" dirty="0">
                <a:solidFill>
                  <a:schemeClr val="tx1"/>
                </a:solidFill>
                <a:latin typeface="Arial" panose="020B0604020202020204" pitchFamily="34" charset="0"/>
                <a:cs typeface="Arial" panose="020B0604020202020204" pitchFamily="34" charset="0"/>
              </a:rPr>
              <a:t>you have approval from your teacher, you should do your experiment. Most scientific researchers find that they want to make changes to their experiment once they actually begin doing </a:t>
            </a:r>
            <a:r>
              <a:rPr lang="en-US" sz="1910" dirty="0" smtClean="0">
                <a:solidFill>
                  <a:schemeClr val="tx1"/>
                </a:solidFill>
                <a:latin typeface="Arial" panose="020B0604020202020204" pitchFamily="34" charset="0"/>
                <a:cs typeface="Arial" panose="020B0604020202020204" pitchFamily="34" charset="0"/>
              </a:rPr>
              <a:t>it.</a:t>
            </a:r>
            <a:br>
              <a:rPr lang="en-US" sz="1910" dirty="0" smtClean="0">
                <a:solidFill>
                  <a:schemeClr val="tx1"/>
                </a:solidFill>
                <a:latin typeface="Arial" panose="020B0604020202020204" pitchFamily="34" charset="0"/>
                <a:cs typeface="Arial" panose="020B0604020202020204" pitchFamily="34" charset="0"/>
              </a:rPr>
            </a:br>
            <a:r>
              <a:rPr lang="en-US" sz="1910" dirty="0" smtClean="0">
                <a:solidFill>
                  <a:schemeClr val="tx1"/>
                </a:solidFill>
                <a:latin typeface="Arial" panose="020B0604020202020204" pitchFamily="34" charset="0"/>
                <a:cs typeface="Arial" panose="020B0604020202020204" pitchFamily="34" charset="0"/>
              </a:rPr>
              <a:t>This </a:t>
            </a:r>
            <a:r>
              <a:rPr lang="en-US" sz="1910" dirty="0">
                <a:solidFill>
                  <a:schemeClr val="tx1"/>
                </a:solidFill>
                <a:latin typeface="Arial" panose="020B0604020202020204" pitchFamily="34" charset="0"/>
                <a:cs typeface="Arial" panose="020B0604020202020204" pitchFamily="34" charset="0"/>
              </a:rPr>
              <a:t>is a good thing to do. Make careful notes about all the changes that you make.</a:t>
            </a:r>
          </a:p>
          <a:p>
            <a:pPr marL="400050" indent="-400050">
              <a:buFont typeface="+mj-lt"/>
              <a:buAutoNum type="arabicPeriod" startAt="3"/>
            </a:pPr>
            <a:r>
              <a:rPr lang="en-US" sz="1910" dirty="0" smtClean="0">
                <a:solidFill>
                  <a:schemeClr val="tx1"/>
                </a:solidFill>
                <a:latin typeface="Arial" panose="020B0604020202020204" pitchFamily="34" charset="0"/>
                <a:cs typeface="Arial" panose="020B0604020202020204" pitchFamily="34" charset="0"/>
              </a:rPr>
              <a:t>Finally</a:t>
            </a:r>
            <a:r>
              <a:rPr lang="en-US" sz="1910" dirty="0">
                <a:solidFill>
                  <a:schemeClr val="tx1"/>
                </a:solidFill>
                <a:latin typeface="Arial" panose="020B0604020202020204" pitchFamily="34" charset="0"/>
                <a:cs typeface="Arial" panose="020B0604020202020204" pitchFamily="34" charset="0"/>
              </a:rPr>
              <a:t>, write up your experiment in the usual way, including:</a:t>
            </a:r>
          </a:p>
          <a:p>
            <a:pPr marL="800100" indent="-40005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a </a:t>
            </a:r>
            <a:r>
              <a:rPr lang="en-US" sz="1910" dirty="0">
                <a:solidFill>
                  <a:schemeClr val="tx1"/>
                </a:solidFill>
                <a:latin typeface="Arial" panose="020B0604020202020204" pitchFamily="34" charset="0"/>
                <a:cs typeface="Arial" panose="020B0604020202020204" pitchFamily="34" charset="0"/>
              </a:rPr>
              <a:t>heading, and the hypothesis that you tested</a:t>
            </a:r>
          </a:p>
          <a:p>
            <a:pPr marL="800100" indent="-40005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a </a:t>
            </a:r>
            <a:r>
              <a:rPr lang="en-US" sz="1910" dirty="0">
                <a:solidFill>
                  <a:schemeClr val="tx1"/>
                </a:solidFill>
                <a:latin typeface="Arial" panose="020B0604020202020204" pitchFamily="34" charset="0"/>
                <a:cs typeface="Arial" panose="020B0604020202020204" pitchFamily="34" charset="0"/>
              </a:rPr>
              <a:t>diagram of the apparatus that you used, and a full description of your method</a:t>
            </a:r>
          </a:p>
          <a:p>
            <a:pPr marL="800100" indent="-40005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a </a:t>
            </a:r>
            <a:r>
              <a:rPr lang="en-US" sz="1910" dirty="0">
                <a:solidFill>
                  <a:schemeClr val="tx1"/>
                </a:solidFill>
                <a:latin typeface="Arial" panose="020B0604020202020204" pitchFamily="34" charset="0"/>
                <a:cs typeface="Arial" panose="020B0604020202020204" pitchFamily="34" charset="0"/>
              </a:rPr>
              <a:t>neat and carefully headed table of results, including means if you decided to do repeats</a:t>
            </a:r>
          </a:p>
          <a:p>
            <a:pPr marL="800100" indent="-40005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a </a:t>
            </a:r>
            <a:r>
              <a:rPr lang="en-US" sz="1910" dirty="0">
                <a:solidFill>
                  <a:schemeClr val="tx1"/>
                </a:solidFill>
                <a:latin typeface="Arial" panose="020B0604020202020204" pitchFamily="34" charset="0"/>
                <a:cs typeface="Arial" panose="020B0604020202020204" pitchFamily="34" charset="0"/>
              </a:rPr>
              <a:t>neat and carefully headed line graph of your results</a:t>
            </a:r>
          </a:p>
          <a:p>
            <a:pPr marL="800100" indent="-40005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a </a:t>
            </a:r>
            <a:r>
              <a:rPr lang="en-US" sz="1910" dirty="0">
                <a:solidFill>
                  <a:schemeClr val="tx1"/>
                </a:solidFill>
                <a:latin typeface="Arial" panose="020B0604020202020204" pitchFamily="34" charset="0"/>
                <a:cs typeface="Arial" panose="020B0604020202020204" pitchFamily="34" charset="0"/>
              </a:rPr>
              <a:t>conclusion, in which you say whether or not your results support your hypothesis</a:t>
            </a:r>
          </a:p>
          <a:p>
            <a:pPr marL="800100" indent="-40005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a </a:t>
            </a:r>
            <a:r>
              <a:rPr lang="en-US" sz="1910" dirty="0">
                <a:solidFill>
                  <a:schemeClr val="tx1"/>
                </a:solidFill>
                <a:latin typeface="Arial" panose="020B0604020202020204" pitchFamily="34" charset="0"/>
                <a:cs typeface="Arial" panose="020B0604020202020204" pitchFamily="34" charset="0"/>
              </a:rPr>
              <a:t>discussion, in which you use what you know about photosynthesis to try to explain the pattern in your results</a:t>
            </a:r>
          </a:p>
          <a:p>
            <a:pPr marL="800100" indent="-40005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an </a:t>
            </a:r>
            <a:r>
              <a:rPr lang="en-US" sz="1910" dirty="0">
                <a:solidFill>
                  <a:schemeClr val="tx1"/>
                </a:solidFill>
                <a:latin typeface="Arial" panose="020B0604020202020204" pitchFamily="34" charset="0"/>
                <a:cs typeface="Arial" panose="020B0604020202020204" pitchFamily="34" charset="0"/>
              </a:rPr>
              <a:t>evaluation of the reliability of your data</a:t>
            </a:r>
          </a:p>
          <a:p>
            <a:pPr marL="800100" indent="-400050">
              <a:buFont typeface="Wingdings" panose="05000000000000000000" pitchFamily="2" charset="2"/>
              <a:buChar char="§"/>
            </a:pPr>
            <a:r>
              <a:rPr lang="en-US" sz="1910" dirty="0" smtClean="0">
                <a:solidFill>
                  <a:schemeClr val="tx1"/>
                </a:solidFill>
                <a:latin typeface="Arial" panose="020B0604020202020204" pitchFamily="34" charset="0"/>
                <a:cs typeface="Arial" panose="020B0604020202020204" pitchFamily="34" charset="0"/>
              </a:rPr>
              <a:t>an </a:t>
            </a:r>
            <a:r>
              <a:rPr lang="en-US" sz="1910" dirty="0">
                <a:solidFill>
                  <a:schemeClr val="tx1"/>
                </a:solidFill>
                <a:latin typeface="Arial" panose="020B0604020202020204" pitchFamily="34" charset="0"/>
                <a:cs typeface="Arial" panose="020B0604020202020204" pitchFamily="34" charset="0"/>
              </a:rPr>
              <a:t>evaluation of your method.</a:t>
            </a:r>
          </a:p>
        </p:txBody>
      </p:sp>
      <p:sp>
        <p:nvSpPr>
          <p:cNvPr id="5" name="TextBox 4">
            <a:hlinkClick r:id="rId3" action="ppaction://hlinkfile"/>
          </p:cNvPr>
          <p:cNvSpPr txBox="1"/>
          <p:nvPr/>
        </p:nvSpPr>
        <p:spPr>
          <a:xfrm>
            <a:off x="8244408" y="2420888"/>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770775533"/>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6.6 – Limiting Factors - Sunlight</a:t>
            </a:r>
            <a:endParaRPr lang="en-US" dirty="0"/>
          </a:p>
        </p:txBody>
      </p:sp>
      <p:sp>
        <p:nvSpPr>
          <p:cNvPr id="34" name="Rectangle 33"/>
          <p:cNvSpPr/>
          <p:nvPr/>
        </p:nvSpPr>
        <p:spPr>
          <a:xfrm>
            <a:off x="179511" y="1117054"/>
            <a:ext cx="8712969" cy="3277820"/>
          </a:xfrm>
          <a:prstGeom prst="rect">
            <a:avLst/>
          </a:prstGeom>
        </p:spPr>
        <p:txBody>
          <a:bodyPr wrap="square">
            <a:spAutoFit/>
          </a:bodyPr>
          <a:lstStyle/>
          <a:p>
            <a:pPr marL="355600" indent="-355600">
              <a:buClr>
                <a:srgbClr val="C00000"/>
              </a:buClr>
              <a:buSzPct val="80000"/>
              <a:buFont typeface="Wingdings 3" panose="05040102010807070707" pitchFamily="18" charset="2"/>
              <a:buChar char=""/>
            </a:pPr>
            <a:r>
              <a:rPr lang="en-US" sz="2070" dirty="0" smtClean="0"/>
              <a:t>If </a:t>
            </a:r>
            <a:r>
              <a:rPr lang="en-US" sz="2070" dirty="0"/>
              <a:t>a plant is given plenty of sunlight, carbon dioxide and water, the limit on the rate at which it can photosynthesise is its own ability to absorb these materials, and make them react. However, quite often plants do not have unlimited supplies of these materials, and so their rate of photosynthesis is not as high as it might be.</a:t>
            </a:r>
          </a:p>
          <a:p>
            <a:pPr>
              <a:buClr>
                <a:srgbClr val="C00000"/>
              </a:buClr>
              <a:buSzPct val="80000"/>
            </a:pPr>
            <a:r>
              <a:rPr lang="en-US" sz="2070" b="1" dirty="0">
                <a:solidFill>
                  <a:srgbClr val="C00000"/>
                </a:solidFill>
              </a:rPr>
              <a:t>Sunlight</a:t>
            </a:r>
          </a:p>
          <a:p>
            <a:pPr marL="355600" indent="-355600">
              <a:buClr>
                <a:srgbClr val="C00000"/>
              </a:buClr>
              <a:buSzPct val="80000"/>
              <a:buFont typeface="Wingdings 3" panose="05040102010807070707" pitchFamily="18" charset="2"/>
              <a:buChar char=""/>
            </a:pPr>
            <a:r>
              <a:rPr lang="en-US" sz="2070" dirty="0"/>
              <a:t>In the dark, a plant cannot photosynthesise at all. In dim light, it can photosynthesise slowly. As light intensity increases, the rate of photosynthesis will increase, until the plant is photosynthesising as fast as it can</a:t>
            </a:r>
            <a:r>
              <a:rPr lang="en-US" sz="2070" dirty="0" smtClean="0"/>
              <a:t>..</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66</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1176" t="1475" r="1963" b="3094"/>
          <a:stretch/>
        </p:blipFill>
        <p:spPr>
          <a:xfrm>
            <a:off x="3491880" y="4005064"/>
            <a:ext cx="5400600" cy="2640592"/>
          </a:xfrm>
          <a:prstGeom prst="rect">
            <a:avLst/>
          </a:prstGeom>
        </p:spPr>
      </p:pic>
      <p:sp>
        <p:nvSpPr>
          <p:cNvPr id="5" name="Rectangle 4"/>
          <p:cNvSpPr/>
          <p:nvPr/>
        </p:nvSpPr>
        <p:spPr>
          <a:xfrm>
            <a:off x="179512" y="4293096"/>
            <a:ext cx="3312368" cy="1685077"/>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70" dirty="0"/>
              <a:t>At this point, even if the light becomes brighter, the plant </a:t>
            </a:r>
            <a:r>
              <a:rPr lang="en-US" sz="2070" dirty="0" smtClean="0"/>
              <a:t>cannot </a:t>
            </a:r>
            <a:r>
              <a:rPr lang="en-US" sz="2070" dirty="0"/>
              <a:t>photosynthesise any faster (Figure </a:t>
            </a:r>
            <a:r>
              <a:rPr lang="en-US" sz="2070" b="1" dirty="0" smtClean="0"/>
              <a:t>6.13</a:t>
            </a:r>
            <a:r>
              <a:rPr lang="en-US" sz="2070" dirty="0" smtClean="0"/>
              <a:t>)</a:t>
            </a:r>
            <a:endParaRPr lang="en-US" sz="2070" dirty="0"/>
          </a:p>
        </p:txBody>
      </p:sp>
      <p:sp>
        <p:nvSpPr>
          <p:cNvPr id="9" name="Rectangle 8"/>
          <p:cNvSpPr/>
          <p:nvPr/>
        </p:nvSpPr>
        <p:spPr>
          <a:xfrm>
            <a:off x="179511" y="6030103"/>
            <a:ext cx="4608512" cy="615553"/>
          </a:xfrm>
          <a:prstGeom prst="rect">
            <a:avLst/>
          </a:prstGeom>
        </p:spPr>
        <p:txBody>
          <a:bodyPr wrap="square" lIns="0" tIns="0" rIns="0" bIns="0">
            <a:spAutoFit/>
          </a:bodyPr>
          <a:lstStyle/>
          <a:p>
            <a:pPr indent="400050">
              <a:buClr>
                <a:srgbClr val="C00000"/>
              </a:buClr>
              <a:buSzPct val="80000"/>
              <a:buFont typeface="Arial" panose="020B0604020202020204" pitchFamily="34" charset="0"/>
              <a:buChar char="►"/>
            </a:pPr>
            <a:r>
              <a:rPr lang="en-US" sz="2000" b="1" dirty="0"/>
              <a:t>Figure </a:t>
            </a:r>
            <a:r>
              <a:rPr lang="en-US" sz="2000" b="1" dirty="0" smtClean="0"/>
              <a:t>6.13 </a:t>
            </a:r>
            <a:r>
              <a:rPr lang="en-US" sz="2000" b="1" dirty="0" smtClean="0"/>
              <a:t>– </a:t>
            </a:r>
            <a:r>
              <a:rPr lang="en-US" sz="2000" dirty="0"/>
              <a:t>The effect of light intensity on the rate of photosynthesis.</a:t>
            </a:r>
            <a:endParaRPr lang="en-GB" sz="2000" dirty="0"/>
          </a:p>
        </p:txBody>
      </p:sp>
    </p:spTree>
    <p:extLst>
      <p:ext uri="{BB962C8B-B14F-4D97-AF65-F5344CB8AC3E}">
        <p14:creationId xmlns:p14="http://schemas.microsoft.com/office/powerpoint/2010/main" val="4035682210"/>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6.6 – Limiting Factors - Sunlight</a:t>
            </a:r>
            <a:endParaRPr lang="en-US" dirty="0"/>
          </a:p>
        </p:txBody>
      </p:sp>
      <p:sp>
        <p:nvSpPr>
          <p:cNvPr id="34" name="Rectangle 33"/>
          <p:cNvSpPr/>
          <p:nvPr/>
        </p:nvSpPr>
        <p:spPr>
          <a:xfrm>
            <a:off x="179511" y="1117054"/>
            <a:ext cx="8712969" cy="2640723"/>
          </a:xfrm>
          <a:prstGeom prst="rect">
            <a:avLst/>
          </a:prstGeom>
        </p:spPr>
        <p:txBody>
          <a:bodyPr wrap="square">
            <a:spAutoFit/>
          </a:bodyPr>
          <a:lstStyle/>
          <a:p>
            <a:pPr>
              <a:buClr>
                <a:srgbClr val="C00000"/>
              </a:buClr>
              <a:buSzPct val="80000"/>
            </a:pPr>
            <a:r>
              <a:rPr lang="en-US" sz="2070" b="1" dirty="0" smtClean="0">
                <a:solidFill>
                  <a:srgbClr val="C00000"/>
                </a:solidFill>
              </a:rPr>
              <a:t>Sunlight</a:t>
            </a:r>
            <a:endParaRPr lang="en-US" sz="2070" b="1" dirty="0">
              <a:solidFill>
                <a:srgbClr val="C00000"/>
              </a:solidFill>
            </a:endParaRPr>
          </a:p>
          <a:p>
            <a:pPr marL="355600" indent="-355600">
              <a:buClr>
                <a:srgbClr val="C00000"/>
              </a:buClr>
              <a:buSzPct val="80000"/>
              <a:buFont typeface="Wingdings 3" panose="05040102010807070707" pitchFamily="18" charset="2"/>
              <a:buChar char=""/>
            </a:pPr>
            <a:r>
              <a:rPr lang="en-US" sz="2070" dirty="0"/>
              <a:t>Over the first part of the curve in Figure </a:t>
            </a:r>
            <a:r>
              <a:rPr lang="en-US" sz="2070" b="1" dirty="0" smtClean="0"/>
              <a:t>6.13</a:t>
            </a:r>
            <a:r>
              <a:rPr lang="en-US" sz="2070" dirty="0" smtClean="0"/>
              <a:t>, between </a:t>
            </a:r>
            <a:r>
              <a:rPr lang="en-US" sz="2070" dirty="0"/>
              <a:t>A and B, light is a limiting factor. The plant </a:t>
            </a:r>
            <a:r>
              <a:rPr lang="en-US" sz="2070" dirty="0" smtClean="0"/>
              <a:t>is </a:t>
            </a:r>
            <a:r>
              <a:rPr lang="en-US" sz="2070" dirty="0"/>
              <a:t>limited in how fast it can photosynthesise because it </a:t>
            </a:r>
            <a:r>
              <a:rPr lang="en-US" sz="2070" dirty="0" smtClean="0"/>
              <a:t>does </a:t>
            </a:r>
            <a:r>
              <a:rPr lang="en-US" sz="2070" dirty="0"/>
              <a:t>not have enough light. You can see this because </a:t>
            </a:r>
            <a:r>
              <a:rPr lang="en-US" sz="2070" dirty="0" smtClean="0"/>
              <a:t>when </a:t>
            </a:r>
            <a:r>
              <a:rPr lang="en-US" sz="2070" dirty="0"/>
              <a:t>the plant is given more light it </a:t>
            </a:r>
            <a:r>
              <a:rPr lang="en-US" sz="2070" dirty="0" err="1" smtClean="0"/>
              <a:t>photosynthesises</a:t>
            </a:r>
            <a:r>
              <a:rPr lang="en-US" sz="2070" dirty="0" smtClean="0"/>
              <a:t> faster.</a:t>
            </a:r>
            <a:endParaRPr lang="en-US" sz="2070" dirty="0"/>
          </a:p>
          <a:p>
            <a:pPr marL="355600" indent="-355600">
              <a:buClr>
                <a:srgbClr val="C00000"/>
              </a:buClr>
              <a:buSzPct val="80000"/>
              <a:buFont typeface="Wingdings 3" panose="05040102010807070707" pitchFamily="18" charset="2"/>
              <a:buChar char=""/>
            </a:pPr>
            <a:r>
              <a:rPr lang="en-US" sz="2070" dirty="0"/>
              <a:t>Between B and C, however, light is not a </a:t>
            </a:r>
            <a:r>
              <a:rPr lang="en-US" sz="2070" dirty="0" smtClean="0"/>
              <a:t>limiting factor. </a:t>
            </a:r>
            <a:r>
              <a:rPr lang="en-US" sz="2070" dirty="0"/>
              <a:t>You can show this because, even if more light is </a:t>
            </a:r>
            <a:r>
              <a:rPr lang="en-US" sz="2070" dirty="0" smtClean="0"/>
              <a:t>shone </a:t>
            </a:r>
            <a:r>
              <a:rPr lang="en-US" sz="2070" dirty="0"/>
              <a:t>on the plant, it still cannot photosynthesise any </a:t>
            </a:r>
            <a:r>
              <a:rPr lang="en-US" sz="2070" dirty="0" smtClean="0"/>
              <a:t>faster</a:t>
            </a:r>
            <a:r>
              <a:rPr lang="en-US" sz="2070" dirty="0"/>
              <a:t>. It already has as much light as it can use.</a:t>
            </a:r>
            <a:endParaRPr lang="en-US" sz="207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66</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1176" t="1475" r="1963" b="3094"/>
          <a:stretch/>
        </p:blipFill>
        <p:spPr>
          <a:xfrm>
            <a:off x="2434863" y="3757777"/>
            <a:ext cx="6457617" cy="2887879"/>
          </a:xfrm>
          <a:prstGeom prst="rect">
            <a:avLst/>
          </a:prstGeom>
        </p:spPr>
      </p:pic>
      <p:sp>
        <p:nvSpPr>
          <p:cNvPr id="9" name="Rectangle 8"/>
          <p:cNvSpPr/>
          <p:nvPr/>
        </p:nvSpPr>
        <p:spPr>
          <a:xfrm>
            <a:off x="251519" y="4149080"/>
            <a:ext cx="2520281" cy="1231106"/>
          </a:xfrm>
          <a:prstGeom prst="rect">
            <a:avLst/>
          </a:prstGeom>
        </p:spPr>
        <p:txBody>
          <a:bodyPr wrap="square" lIns="0" tIns="0" rIns="0" bIns="0">
            <a:spAutoFit/>
          </a:bodyPr>
          <a:lstStyle/>
          <a:p>
            <a:pPr indent="400050">
              <a:buClr>
                <a:srgbClr val="C00000"/>
              </a:buClr>
              <a:buSzPct val="80000"/>
              <a:buFont typeface="Arial" panose="020B0604020202020204" pitchFamily="34" charset="0"/>
              <a:buChar char="►"/>
            </a:pPr>
            <a:r>
              <a:rPr lang="en-US" sz="2000" b="1" dirty="0"/>
              <a:t>Figure </a:t>
            </a:r>
            <a:r>
              <a:rPr lang="en-US" sz="2000" b="1" dirty="0" smtClean="0"/>
              <a:t>6.13 </a:t>
            </a:r>
            <a:r>
              <a:rPr lang="en-US" sz="2000" b="1" dirty="0" smtClean="0"/>
              <a:t>– </a:t>
            </a:r>
            <a:r>
              <a:rPr lang="en-US" sz="2000" dirty="0"/>
              <a:t>The effect of light intensity on the rate of photosynthesis.</a:t>
            </a:r>
            <a:endParaRPr lang="en-GB" sz="2000" dirty="0"/>
          </a:p>
        </p:txBody>
      </p:sp>
      <p:sp>
        <p:nvSpPr>
          <p:cNvPr id="8" name="TextBox 7">
            <a:hlinkClick r:id="rId4" action="ppaction://hlinkfile"/>
          </p:cNvPr>
          <p:cNvSpPr txBox="1"/>
          <p:nvPr/>
        </p:nvSpPr>
        <p:spPr>
          <a:xfrm>
            <a:off x="899592" y="5937770"/>
            <a:ext cx="2636857"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Light intensity and photosynthesis</a:t>
            </a:r>
            <a:endParaRPr lang="en-GB" sz="2000" b="1" dirty="0"/>
          </a:p>
        </p:txBody>
      </p:sp>
    </p:spTree>
    <p:extLst>
      <p:ext uri="{BB962C8B-B14F-4D97-AF65-F5344CB8AC3E}">
        <p14:creationId xmlns:p14="http://schemas.microsoft.com/office/powerpoint/2010/main" val="3043513147"/>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6.6 – Limiting Factors – CO</a:t>
            </a:r>
            <a:r>
              <a:rPr lang="en-US" baseline="30000" dirty="0" smtClean="0"/>
              <a:t>2</a:t>
            </a:r>
            <a:endParaRPr lang="en-US" baseline="30000" dirty="0"/>
          </a:p>
        </p:txBody>
      </p:sp>
      <p:sp>
        <p:nvSpPr>
          <p:cNvPr id="34" name="Rectangle 33"/>
          <p:cNvSpPr/>
          <p:nvPr/>
        </p:nvSpPr>
        <p:spPr>
          <a:xfrm>
            <a:off x="179511" y="1117054"/>
            <a:ext cx="8712969" cy="1685077"/>
          </a:xfrm>
          <a:prstGeom prst="rect">
            <a:avLst/>
          </a:prstGeom>
        </p:spPr>
        <p:txBody>
          <a:bodyPr wrap="square">
            <a:spAutoFit/>
          </a:bodyPr>
          <a:lstStyle/>
          <a:p>
            <a:pPr>
              <a:buClr>
                <a:srgbClr val="C00000"/>
              </a:buClr>
              <a:buSzPct val="80000"/>
            </a:pPr>
            <a:r>
              <a:rPr lang="en-US" sz="2070" b="1" dirty="0" smtClean="0">
                <a:solidFill>
                  <a:srgbClr val="C00000"/>
                </a:solidFill>
              </a:rPr>
              <a:t>Carbon </a:t>
            </a:r>
            <a:r>
              <a:rPr lang="en-US" sz="2070" b="1" dirty="0">
                <a:solidFill>
                  <a:srgbClr val="C00000"/>
                </a:solidFill>
              </a:rPr>
              <a:t>dioxide</a:t>
            </a:r>
          </a:p>
          <a:p>
            <a:pPr marL="355600" indent="-355600">
              <a:buClr>
                <a:srgbClr val="C00000"/>
              </a:buClr>
              <a:buSzPct val="80000"/>
              <a:buFont typeface="Wingdings 3" panose="05040102010807070707" pitchFamily="18" charset="2"/>
              <a:buChar char=""/>
            </a:pPr>
            <a:r>
              <a:rPr lang="en-US" sz="2070" dirty="0"/>
              <a:t>Carbon dioxide can also be a limiting factor (Figure 6.14). The more carbon dioxide a plant is given, the faster it can photosynthesise up to a point, but then </a:t>
            </a:r>
            <a:r>
              <a:rPr lang="en-US" sz="2070" dirty="0" smtClean="0"/>
              <a:t>a </a:t>
            </a:r>
            <a:br>
              <a:rPr lang="en-US" sz="2070" dirty="0" smtClean="0"/>
            </a:br>
            <a:r>
              <a:rPr lang="en-US" sz="2070" dirty="0" smtClean="0"/>
              <a:t>maximum </a:t>
            </a:r>
            <a:r>
              <a:rPr lang="en-US" sz="2070" dirty="0"/>
              <a:t>is reached.</a:t>
            </a:r>
            <a:endParaRPr lang="en-US" sz="207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66</a:t>
            </a:r>
            <a:endParaRPr lang="en-GB" sz="10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1176" t="3455" r="1176" b="3455"/>
          <a:stretch/>
        </p:blipFill>
        <p:spPr>
          <a:xfrm>
            <a:off x="3203848" y="2132856"/>
            <a:ext cx="5688632" cy="2898903"/>
          </a:xfrm>
          <a:prstGeom prst="rect">
            <a:avLst/>
          </a:prstGeom>
        </p:spPr>
      </p:pic>
      <p:sp>
        <p:nvSpPr>
          <p:cNvPr id="9" name="Rectangle 8"/>
          <p:cNvSpPr/>
          <p:nvPr/>
        </p:nvSpPr>
        <p:spPr>
          <a:xfrm>
            <a:off x="284311" y="3206006"/>
            <a:ext cx="2736305" cy="1231106"/>
          </a:xfrm>
          <a:prstGeom prst="rect">
            <a:avLst/>
          </a:prstGeom>
        </p:spPr>
        <p:txBody>
          <a:bodyPr wrap="square" lIns="0" tIns="0" rIns="0" bIns="0">
            <a:spAutoFit/>
          </a:bodyPr>
          <a:lstStyle/>
          <a:p>
            <a:pPr indent="400050">
              <a:buClr>
                <a:srgbClr val="C00000"/>
              </a:buClr>
              <a:buSzPct val="80000"/>
              <a:buFont typeface="Arial" panose="020B0604020202020204" pitchFamily="34" charset="0"/>
              <a:buChar char="►"/>
            </a:pPr>
            <a:r>
              <a:rPr lang="en-US" sz="2000" b="1" dirty="0"/>
              <a:t>Figure </a:t>
            </a:r>
            <a:r>
              <a:rPr lang="en-US" sz="2000" b="1" dirty="0" smtClean="0"/>
              <a:t>6.14 </a:t>
            </a:r>
            <a:r>
              <a:rPr lang="en-US" sz="2000" b="1" dirty="0" smtClean="0"/>
              <a:t>– </a:t>
            </a:r>
            <a:r>
              <a:rPr lang="en-US" sz="2000" dirty="0"/>
              <a:t>The effect of carbon dioxide concentration on the rate of photosynthesis.</a:t>
            </a:r>
            <a:endParaRPr lang="en-GB" sz="2000" dirty="0"/>
          </a:p>
        </p:txBody>
      </p:sp>
      <p:sp>
        <p:nvSpPr>
          <p:cNvPr id="10" name="Round Same Side Corner Rectangle 9"/>
          <p:cNvSpPr/>
          <p:nvPr/>
        </p:nvSpPr>
        <p:spPr>
          <a:xfrm>
            <a:off x="179512" y="4632578"/>
            <a:ext cx="244827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chemeClr val="tx1"/>
                </a:solidFill>
                <a:latin typeface="Arial" panose="020B0604020202020204" pitchFamily="34" charset="0"/>
                <a:cs typeface="Arial" panose="020B0604020202020204" pitchFamily="34" charset="0"/>
              </a:rPr>
              <a:t>Key </a:t>
            </a:r>
            <a:r>
              <a:rPr lang="en-GB" sz="2200" b="1" dirty="0" smtClean="0">
                <a:solidFill>
                  <a:schemeClr val="tx1"/>
                </a:solidFill>
                <a:latin typeface="Arial" panose="020B0604020202020204" pitchFamily="34" charset="0"/>
                <a:cs typeface="Arial" panose="020B0604020202020204" pitchFamily="34" charset="0"/>
              </a:rPr>
              <a:t>Definition</a:t>
            </a:r>
            <a:endParaRPr lang="en-GB" sz="2200" b="1" dirty="0">
              <a:solidFill>
                <a:schemeClr val="tx1"/>
              </a:solidFill>
              <a:latin typeface="Arial" panose="020B0604020202020204" pitchFamily="34" charset="0"/>
              <a:cs typeface="Arial" panose="020B0604020202020204" pitchFamily="34" charset="0"/>
            </a:endParaRPr>
          </a:p>
        </p:txBody>
      </p:sp>
      <p:sp>
        <p:nvSpPr>
          <p:cNvPr id="11" name="Round Same Side Corner Rectangle 10"/>
          <p:cNvSpPr/>
          <p:nvPr/>
        </p:nvSpPr>
        <p:spPr>
          <a:xfrm flipV="1">
            <a:off x="179512" y="5087260"/>
            <a:ext cx="4104456" cy="1510092"/>
          </a:xfrm>
          <a:prstGeom prst="round2Same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p:cNvSpPr txBox="1"/>
          <p:nvPr/>
        </p:nvSpPr>
        <p:spPr>
          <a:xfrm>
            <a:off x="251519" y="5150802"/>
            <a:ext cx="4032449" cy="1446550"/>
          </a:xfrm>
          <a:prstGeom prst="rect">
            <a:avLst/>
          </a:prstGeom>
          <a:noFill/>
        </p:spPr>
        <p:txBody>
          <a:bodyPr wrap="square" rtlCol="0">
            <a:spAutoFit/>
          </a:bodyPr>
          <a:lstStyle/>
          <a:p>
            <a:r>
              <a:rPr lang="en-US" sz="2200" b="1" dirty="0" smtClean="0"/>
              <a:t>Limiting </a:t>
            </a:r>
            <a:r>
              <a:rPr lang="en-US" sz="2200" b="1" dirty="0"/>
              <a:t>factor </a:t>
            </a:r>
            <a:r>
              <a:rPr lang="en-US" sz="2200" dirty="0"/>
              <a:t>- something present in the </a:t>
            </a:r>
            <a:r>
              <a:rPr lang="en-US" sz="2200" dirty="0" smtClean="0"/>
              <a:t>environment </a:t>
            </a:r>
            <a:r>
              <a:rPr lang="en-US" sz="2200" dirty="0"/>
              <a:t>in such short supply that it </a:t>
            </a:r>
            <a:r>
              <a:rPr lang="en-US" sz="2200" dirty="0" smtClean="0"/>
              <a:t>restricts life processes</a:t>
            </a:r>
            <a:endParaRPr lang="en-GB" sz="2200" dirty="0"/>
          </a:p>
        </p:txBody>
      </p:sp>
      <p:sp>
        <p:nvSpPr>
          <p:cNvPr id="13" name="Rectangle 12">
            <a:hlinkClick r:id="rId4" action="ppaction://hlinkfile"/>
          </p:cNvPr>
          <p:cNvSpPr/>
          <p:nvPr/>
        </p:nvSpPr>
        <p:spPr>
          <a:xfrm>
            <a:off x="4427984" y="5157192"/>
            <a:ext cx="4464496" cy="1446550"/>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2200" b="1" dirty="0" smtClean="0">
                <a:solidFill>
                  <a:srgbClr val="C00000"/>
                </a:solidFill>
                <a:latin typeface="Arial" panose="020B0604020202020204" pitchFamily="34" charset="0"/>
                <a:cs typeface="Arial" panose="020B0604020202020204" pitchFamily="34" charset="0"/>
              </a:rPr>
              <a:t>Activity </a:t>
            </a:r>
            <a:r>
              <a:rPr lang="en-US" sz="2200" b="1" dirty="0" smtClean="0">
                <a:solidFill>
                  <a:srgbClr val="C00000"/>
                </a:solidFill>
                <a:latin typeface="Arial" panose="020B0604020202020204" pitchFamily="34" charset="0"/>
                <a:cs typeface="Arial" panose="020B0604020202020204" pitchFamily="34" charset="0"/>
              </a:rPr>
              <a:t>6.9</a:t>
            </a:r>
            <a:endParaRPr lang="en-US" sz="2200" b="1" dirty="0" smtClean="0">
              <a:solidFill>
                <a:srgbClr val="C00000"/>
              </a:solidFill>
              <a:latin typeface="Arial" panose="020B0604020202020204" pitchFamily="34" charset="0"/>
              <a:cs typeface="Arial" panose="020B0604020202020204" pitchFamily="34" charset="0"/>
            </a:endParaRPr>
          </a:p>
          <a:p>
            <a:pPr>
              <a:buClr>
                <a:srgbClr val="C00000"/>
              </a:buClr>
              <a:buSzPct val="80000"/>
              <a:tabLst>
                <a:tab pos="2420938" algn="l"/>
              </a:tabLst>
            </a:pPr>
            <a:r>
              <a:rPr lang="en-US" sz="2200" dirty="0">
                <a:latin typeface="Arial" panose="020B0604020202020204" pitchFamily="34" charset="0"/>
                <a:cs typeface="Arial" panose="020B0604020202020204" pitchFamily="34" charset="0"/>
              </a:rPr>
              <a:t>Investigating the effect of carbon dioxide concentration on the rate of photosynthesis</a:t>
            </a:r>
            <a:endParaRPr lang="en-US" sz="2200" dirty="0">
              <a:latin typeface="Arial" panose="020B0604020202020204" pitchFamily="34" charset="0"/>
              <a:cs typeface="Arial" panose="020B0604020202020204" pitchFamily="34" charset="0"/>
            </a:endParaRPr>
          </a:p>
        </p:txBody>
      </p:sp>
      <p:pic>
        <p:nvPicPr>
          <p:cNvPr id="14" name="Picture 2" descr="Related image">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452359" y="4970542"/>
            <a:ext cx="573099" cy="573099"/>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hlinkClick r:id="rId6" action="ppaction://hlinksldjump"/>
          </p:cNvPr>
          <p:cNvSpPr txBox="1"/>
          <p:nvPr/>
        </p:nvSpPr>
        <p:spPr>
          <a:xfrm>
            <a:off x="8244408" y="28529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434802551"/>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800" dirty="0" smtClean="0"/>
              <a:t>6.6 – Limiting Factors – Temperature</a:t>
            </a:r>
            <a:endParaRPr lang="en-US" sz="3800" baseline="30000" dirty="0"/>
          </a:p>
        </p:txBody>
      </p:sp>
      <p:sp>
        <p:nvSpPr>
          <p:cNvPr id="34" name="Rectangle 33"/>
          <p:cNvSpPr/>
          <p:nvPr/>
        </p:nvSpPr>
        <p:spPr>
          <a:xfrm>
            <a:off x="179511" y="1117054"/>
            <a:ext cx="4752529" cy="5586145"/>
          </a:xfrm>
          <a:prstGeom prst="rect">
            <a:avLst/>
          </a:prstGeom>
        </p:spPr>
        <p:txBody>
          <a:bodyPr wrap="square">
            <a:spAutoFit/>
          </a:bodyPr>
          <a:lstStyle/>
          <a:p>
            <a:pPr>
              <a:buClr>
                <a:srgbClr val="C00000"/>
              </a:buClr>
              <a:buSzPct val="80000"/>
            </a:pPr>
            <a:r>
              <a:rPr lang="en-US" sz="2100" b="1" dirty="0" smtClean="0">
                <a:solidFill>
                  <a:srgbClr val="C00000"/>
                </a:solidFill>
              </a:rPr>
              <a:t>Temperature</a:t>
            </a:r>
            <a:endParaRPr lang="en-US" sz="2100" b="1" dirty="0">
              <a:solidFill>
                <a:srgbClr val="C00000"/>
              </a:solidFill>
            </a:endParaRPr>
          </a:p>
          <a:p>
            <a:pPr marL="355600" indent="-355600">
              <a:buClr>
                <a:srgbClr val="C00000"/>
              </a:buClr>
              <a:buSzPct val="80000"/>
              <a:buFont typeface="Wingdings 3" panose="05040102010807070707" pitchFamily="18" charset="2"/>
              <a:buChar char=""/>
            </a:pPr>
            <a:r>
              <a:rPr lang="en-US" sz="2100" dirty="0"/>
              <a:t>The chemical reactions of photosynthesis can only take place very slowly at low temperatures, so a plant can photosynthesise faster on a warm day than on a cold one.</a:t>
            </a:r>
          </a:p>
          <a:p>
            <a:pPr>
              <a:buClr>
                <a:srgbClr val="C00000"/>
              </a:buClr>
              <a:buSzPct val="80000"/>
            </a:pPr>
            <a:r>
              <a:rPr lang="en-US" sz="2100" b="1" dirty="0">
                <a:solidFill>
                  <a:srgbClr val="C00000"/>
                </a:solidFill>
              </a:rPr>
              <a:t>Stomata</a:t>
            </a:r>
          </a:p>
          <a:p>
            <a:pPr marL="355600" indent="-355600">
              <a:buClr>
                <a:srgbClr val="C00000"/>
              </a:buClr>
              <a:buSzPct val="80000"/>
              <a:buFont typeface="Wingdings 3" panose="05040102010807070707" pitchFamily="18" charset="2"/>
              <a:buChar char=""/>
            </a:pPr>
            <a:r>
              <a:rPr lang="en-US" sz="2100" dirty="0"/>
              <a:t>The carbon dioxide which a plant uses diffuses into the leaf through the stomata. If the stomata are closed, then photosynthesis cannot take place. </a:t>
            </a:r>
            <a:endParaRPr lang="en-US" sz="2100" dirty="0" smtClean="0"/>
          </a:p>
          <a:p>
            <a:pPr marL="355600" indent="-355600">
              <a:buClr>
                <a:srgbClr val="C00000"/>
              </a:buClr>
              <a:buSzPct val="80000"/>
              <a:buFont typeface="Wingdings 3" panose="05040102010807070707" pitchFamily="18" charset="2"/>
              <a:buChar char=""/>
            </a:pPr>
            <a:r>
              <a:rPr lang="en-US" sz="2100" dirty="0" smtClean="0"/>
              <a:t>Stomata </a:t>
            </a:r>
            <a:r>
              <a:rPr lang="en-US" sz="2100" dirty="0"/>
              <a:t>often close if the weather is very hot and sunny, to prevent too much water being lost. This means that on a really hot day photosynthesis may slow down.</a:t>
            </a:r>
            <a:endParaRPr lang="en-US" sz="210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66</a:t>
            </a:r>
            <a:endParaRPr lang="en-GB" sz="1000" b="1" dirty="0">
              <a:latin typeface="Arial" panose="020B0604020202020204" pitchFamily="34" charset="0"/>
              <a:cs typeface="Arial" panose="020B0604020202020204" pitchFamily="34" charset="0"/>
            </a:endParaRPr>
          </a:p>
        </p:txBody>
      </p:sp>
      <p:pic>
        <p:nvPicPr>
          <p:cNvPr id="30722" name="Picture 2" descr="Image result for photosynthesis and temperature"/>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4460" t="6573" r="4109" b="7966"/>
          <a:stretch/>
        </p:blipFill>
        <p:spPr bwMode="auto">
          <a:xfrm>
            <a:off x="5038706" y="1117053"/>
            <a:ext cx="3856546" cy="2445613"/>
          </a:xfrm>
          <a:prstGeom prst="rect">
            <a:avLst/>
          </a:prstGeom>
          <a:noFill/>
          <a:extLst>
            <a:ext uri="{909E8E84-426E-40DD-AFC4-6F175D3DCCD1}">
              <a14:hiddenFill xmlns:a14="http://schemas.microsoft.com/office/drawing/2010/main">
                <a:solidFill>
                  <a:srgbClr val="FFFFFF"/>
                </a:solidFill>
              </a14:hiddenFill>
            </a:ext>
          </a:extLst>
        </p:spPr>
      </p:pic>
      <p:pic>
        <p:nvPicPr>
          <p:cNvPr id="30724" name="Picture 4" descr="Image result for photosynthesis and stomata"/>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4932527" y="3645025"/>
            <a:ext cx="3960441"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160826"/>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800" dirty="0" smtClean="0"/>
              <a:t>6.6 – Limiting Factors – Temperature</a:t>
            </a:r>
            <a:endParaRPr lang="en-US" sz="3800" baseline="30000" dirty="0"/>
          </a:p>
        </p:txBody>
      </p:sp>
      <p:sp>
        <p:nvSpPr>
          <p:cNvPr id="34" name="Rectangle 33"/>
          <p:cNvSpPr/>
          <p:nvPr/>
        </p:nvSpPr>
        <p:spPr>
          <a:xfrm>
            <a:off x="179511" y="1117054"/>
            <a:ext cx="6192689" cy="5715411"/>
          </a:xfrm>
          <a:prstGeom prst="rect">
            <a:avLst/>
          </a:prstGeom>
        </p:spPr>
        <p:txBody>
          <a:bodyPr wrap="square">
            <a:spAutoFit/>
          </a:bodyPr>
          <a:lstStyle/>
          <a:p>
            <a:pPr>
              <a:buClr>
                <a:srgbClr val="C00000"/>
              </a:buClr>
              <a:buSzPct val="80000"/>
            </a:pPr>
            <a:r>
              <a:rPr lang="en-US" sz="2030" b="1" dirty="0" smtClean="0">
                <a:solidFill>
                  <a:srgbClr val="C00000"/>
                </a:solidFill>
              </a:rPr>
              <a:t>Growing </a:t>
            </a:r>
            <a:r>
              <a:rPr lang="en-US" sz="2030" b="1" dirty="0">
                <a:solidFill>
                  <a:srgbClr val="C00000"/>
                </a:solidFill>
              </a:rPr>
              <a:t>crops in glasshouses</a:t>
            </a:r>
          </a:p>
          <a:p>
            <a:pPr marL="355600" indent="-355600">
              <a:buClr>
                <a:srgbClr val="C00000"/>
              </a:buClr>
              <a:buSzPct val="80000"/>
              <a:buFont typeface="Wingdings 3" panose="05040102010807070707" pitchFamily="18" charset="2"/>
              <a:buChar char=""/>
            </a:pPr>
            <a:r>
              <a:rPr lang="en-US" sz="2030" dirty="0"/>
              <a:t>When plants are growing outside, we cannot do much about changing the conditions that they need for photosynthesis. </a:t>
            </a:r>
            <a:endParaRPr lang="en-US" sz="2030" dirty="0" smtClean="0"/>
          </a:p>
          <a:p>
            <a:pPr marL="355600" indent="-355600">
              <a:buClr>
                <a:srgbClr val="C00000"/>
              </a:buClr>
              <a:buSzPct val="80000"/>
              <a:buFont typeface="Wingdings 3" panose="05040102010807070707" pitchFamily="18" charset="2"/>
              <a:buChar char=""/>
            </a:pPr>
            <a:r>
              <a:rPr lang="en-US" sz="2030" dirty="0" smtClean="0"/>
              <a:t>If </a:t>
            </a:r>
            <a:r>
              <a:rPr lang="en-US" sz="2030" dirty="0"/>
              <a:t>a field of sorghum does not get enough sunshine, or is short of carbon dioxide, then it just has to stay that way. But if crops are grown in glasshouses, then it is possible to control the conditions so that they are photosynthesising as fast as possible.</a:t>
            </a:r>
          </a:p>
          <a:p>
            <a:pPr marL="355600" indent="-355600">
              <a:buClr>
                <a:srgbClr val="C00000"/>
              </a:buClr>
              <a:buSzPct val="80000"/>
              <a:buFont typeface="Wingdings 3" panose="05040102010807070707" pitchFamily="18" charset="2"/>
              <a:buChar char=""/>
            </a:pPr>
            <a:r>
              <a:rPr lang="en-US" sz="2030" dirty="0" smtClean="0"/>
              <a:t>E.g., </a:t>
            </a:r>
            <a:r>
              <a:rPr lang="en-US" sz="2030" dirty="0"/>
              <a:t>in parts of the world where it is often too cold for good growth of some crop plants, they can be grown in heated glasshouses. </a:t>
            </a:r>
            <a:endParaRPr lang="en-US" sz="2030" dirty="0" smtClean="0"/>
          </a:p>
          <a:p>
            <a:pPr marL="355600" indent="-355600">
              <a:buClr>
                <a:srgbClr val="C00000"/>
              </a:buClr>
              <a:buSzPct val="80000"/>
              <a:buFont typeface="Wingdings 3" panose="05040102010807070707" pitchFamily="18" charset="2"/>
              <a:buChar char=""/>
            </a:pPr>
            <a:r>
              <a:rPr lang="en-US" sz="2030" dirty="0" smtClean="0"/>
              <a:t>This </a:t>
            </a:r>
            <a:r>
              <a:rPr lang="en-US" sz="2030" dirty="0"/>
              <a:t>is done, for example, with tomatoes. The temperature in the glasshouse can be kept at the optimum level to encourage the tomatoes to grow fast and strongly, and to produce a large yield of fruit that ripens quickly.</a:t>
            </a:r>
            <a:endParaRPr lang="en-US" sz="203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66</a:t>
            </a:r>
            <a:endParaRPr lang="en-GB" sz="1000" b="1" dirty="0">
              <a:latin typeface="Arial" panose="020B0604020202020204" pitchFamily="34" charset="0"/>
              <a:cs typeface="Arial" panose="020B0604020202020204" pitchFamily="34" charset="0"/>
            </a:endParaRPr>
          </a:p>
        </p:txBody>
      </p:sp>
      <p:pic>
        <p:nvPicPr>
          <p:cNvPr id="40962" name="Picture 2" descr="Image result for tomatoes in greenhouse"/>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6372200" y="1124744"/>
            <a:ext cx="2520280" cy="2408465"/>
          </a:xfrm>
          <a:prstGeom prst="rect">
            <a:avLst/>
          </a:prstGeom>
          <a:noFill/>
          <a:extLst>
            <a:ext uri="{909E8E84-426E-40DD-AFC4-6F175D3DCCD1}">
              <a14:hiddenFill xmlns:a14="http://schemas.microsoft.com/office/drawing/2010/main">
                <a:solidFill>
                  <a:srgbClr val="FFFFFF"/>
                </a:solidFill>
              </a14:hiddenFill>
            </a:ext>
          </a:extLst>
        </p:spPr>
      </p:pic>
      <p:pic>
        <p:nvPicPr>
          <p:cNvPr id="40964" name="Picture 4" descr="Image result for growing tropical fruit in a greenhouse"/>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372200" y="3645025"/>
            <a:ext cx="2520280"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9965018"/>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6.6 – Limiting Factors – Light</a:t>
            </a:r>
            <a:endParaRPr lang="en-US" sz="4000" baseline="30000" dirty="0"/>
          </a:p>
        </p:txBody>
      </p:sp>
      <p:sp>
        <p:nvSpPr>
          <p:cNvPr id="34" name="Rectangle 33"/>
          <p:cNvSpPr/>
          <p:nvPr/>
        </p:nvSpPr>
        <p:spPr>
          <a:xfrm>
            <a:off x="179511" y="1117054"/>
            <a:ext cx="8712969" cy="5533823"/>
          </a:xfrm>
          <a:prstGeom prst="rect">
            <a:avLst/>
          </a:prstGeom>
        </p:spPr>
        <p:txBody>
          <a:bodyPr wrap="square">
            <a:spAutoFit/>
          </a:bodyPr>
          <a:lstStyle/>
          <a:p>
            <a:pPr>
              <a:buClr>
                <a:srgbClr val="C00000"/>
              </a:buClr>
              <a:buSzPct val="80000"/>
            </a:pPr>
            <a:r>
              <a:rPr lang="en-US" sz="2080" b="1" dirty="0" smtClean="0">
                <a:solidFill>
                  <a:srgbClr val="C00000"/>
                </a:solidFill>
              </a:rPr>
              <a:t>Growing </a:t>
            </a:r>
            <a:r>
              <a:rPr lang="en-US" sz="2080" b="1" dirty="0">
                <a:solidFill>
                  <a:srgbClr val="C00000"/>
                </a:solidFill>
              </a:rPr>
              <a:t>crops in glasshouses</a:t>
            </a:r>
          </a:p>
          <a:p>
            <a:pPr marL="355600" indent="-355600">
              <a:buClr>
                <a:srgbClr val="C00000"/>
              </a:buClr>
              <a:buSzPct val="80000"/>
              <a:buFont typeface="Wingdings 3" panose="05040102010807070707" pitchFamily="18" charset="2"/>
              <a:buChar char=""/>
            </a:pPr>
            <a:r>
              <a:rPr lang="en-US" sz="2080" dirty="0"/>
              <a:t>Light can also be controlled. In cloudy or dark conditions, extra lighting can be provided, so that light is not limiting the rate of photosynthesis. The kind of lights that are used can be chosen carefully so that they provide just the right wavelengths that the plants need.</a:t>
            </a:r>
          </a:p>
          <a:p>
            <a:pPr marL="355600" indent="-355600">
              <a:buClr>
                <a:srgbClr val="C00000"/>
              </a:buClr>
              <a:buSzPct val="80000"/>
              <a:buFont typeface="Wingdings 3" panose="05040102010807070707" pitchFamily="18" charset="2"/>
              <a:buChar char=""/>
            </a:pPr>
            <a:r>
              <a:rPr lang="en-US" sz="2080" dirty="0"/>
              <a:t>In tropical countries, the problem may be that temperature and light intensity are too high. Both of these can be reduced by shading the plants from direct sunlight. This could be inside a closed glasshouse, but this will usually need to have windows or parts of the roof that can be opened, to allow hot air to escape. </a:t>
            </a:r>
            <a:endParaRPr lang="en-US" sz="2080" dirty="0" smtClean="0"/>
          </a:p>
          <a:p>
            <a:pPr marL="355600" indent="-355600">
              <a:buClr>
                <a:srgbClr val="C00000"/>
              </a:buClr>
              <a:buSzPct val="80000"/>
              <a:buFont typeface="Wingdings 3" panose="05040102010807070707" pitchFamily="18" charset="2"/>
              <a:buChar char=""/>
            </a:pPr>
            <a:r>
              <a:rPr lang="en-US" sz="2080" dirty="0" smtClean="0"/>
              <a:t>It </a:t>
            </a:r>
            <a:r>
              <a:rPr lang="en-US" sz="2080" dirty="0"/>
              <a:t>is often simpler, and just as effective, to provide shade by growing taller plants nearby, or by providing a simple roof over the crop plants.</a:t>
            </a:r>
          </a:p>
          <a:p>
            <a:pPr marL="355600" indent="-355600">
              <a:buClr>
                <a:srgbClr val="C00000"/>
              </a:buClr>
              <a:buSzPct val="80000"/>
              <a:buFont typeface="Wingdings 3" panose="05040102010807070707" pitchFamily="18" charset="2"/>
              <a:buChar char=""/>
            </a:pPr>
            <a:r>
              <a:rPr lang="en-US" sz="2080" dirty="0"/>
              <a:t>Carbon dioxide concentration can also be controlled. Carbon dioxide is often a limiting factor for photosynthesis, because its natural concentration in the air is so very low. In a closed glasshouse, it is possible to provide extra carbon dioxide for the plants.</a:t>
            </a:r>
            <a:endParaRPr lang="en-US" sz="208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70</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1472843"/>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6.6 – Limiting Factors – Light</a:t>
            </a:r>
            <a:endParaRPr lang="en-US" sz="4000" baseline="30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70</a:t>
            </a:r>
            <a:endParaRPr lang="en-GB" sz="1000" b="1" dirty="0">
              <a:latin typeface="Arial" panose="020B0604020202020204" pitchFamily="34" charset="0"/>
              <a:cs typeface="Arial" panose="020B0604020202020204" pitchFamily="34" charset="0"/>
            </a:endParaRPr>
          </a:p>
        </p:txBody>
      </p:sp>
      <p:sp>
        <p:nvSpPr>
          <p:cNvPr id="5" name="Rectangle 4"/>
          <p:cNvSpPr/>
          <p:nvPr/>
        </p:nvSpPr>
        <p:spPr>
          <a:xfrm>
            <a:off x="179512" y="1125899"/>
            <a:ext cx="8748000" cy="3539430"/>
          </a:xfrm>
          <a:prstGeom prst="rect">
            <a:avLst/>
          </a:prstGeom>
          <a:solidFill>
            <a:srgbClr val="F5FC9A"/>
          </a:solidFill>
          <a:ln w="57150">
            <a:solidFill>
              <a:srgbClr val="002060"/>
            </a:solidFill>
          </a:ln>
        </p:spPr>
        <p:txBody>
          <a:bodyPr wrap="square">
            <a:spAutoFit/>
          </a:bodyPr>
          <a:lstStyle/>
          <a:p>
            <a:pPr marL="1143000" indent="-1143000">
              <a:buClr>
                <a:srgbClr val="0070C0"/>
              </a:buClr>
              <a:tabLst>
                <a:tab pos="4300538" algn="l"/>
              </a:tabLst>
            </a:pPr>
            <a:r>
              <a:rPr lang="en-US" sz="3200" b="1" dirty="0" smtClean="0">
                <a:solidFill>
                  <a:srgbClr val="C00000"/>
                </a:solidFill>
              </a:rPr>
              <a:t>Questions</a:t>
            </a:r>
            <a:endParaRPr lang="en-US" sz="3200" b="1" dirty="0">
              <a:solidFill>
                <a:srgbClr val="C00000"/>
              </a:solidFill>
            </a:endParaRPr>
          </a:p>
          <a:p>
            <a:pPr marL="1143000" indent="-1143000">
              <a:buClr>
                <a:srgbClr val="0070C0"/>
              </a:buClr>
              <a:tabLst>
                <a:tab pos="4300538" algn="l"/>
              </a:tabLst>
            </a:pPr>
            <a:r>
              <a:rPr lang="en-US" sz="3200" b="1" dirty="0"/>
              <a:t>6.20</a:t>
            </a:r>
            <a:r>
              <a:rPr lang="en-US" sz="3200" dirty="0"/>
              <a:t> </a:t>
            </a:r>
            <a:r>
              <a:rPr lang="en-US" sz="3200" dirty="0" smtClean="0"/>
              <a:t>	What </a:t>
            </a:r>
            <a:r>
              <a:rPr lang="en-US" sz="3200" dirty="0"/>
              <a:t>is meant by a limiting factor</a:t>
            </a:r>
            <a:r>
              <a:rPr lang="en-US" sz="3200" dirty="0" smtClean="0"/>
              <a:t>?</a:t>
            </a:r>
            <a:endParaRPr lang="en-US" sz="3200" dirty="0"/>
          </a:p>
          <a:p>
            <a:pPr marL="1143000" indent="-1143000">
              <a:buClr>
                <a:srgbClr val="0070C0"/>
              </a:buClr>
              <a:tabLst>
                <a:tab pos="4300538" algn="l"/>
              </a:tabLst>
            </a:pPr>
            <a:r>
              <a:rPr lang="en-US" sz="3200" b="1" dirty="0"/>
              <a:t>6.21</a:t>
            </a:r>
            <a:r>
              <a:rPr lang="en-US" sz="3200" dirty="0"/>
              <a:t> </a:t>
            </a:r>
            <a:r>
              <a:rPr lang="en-US" sz="3200" dirty="0" smtClean="0"/>
              <a:t>	Name </a:t>
            </a:r>
            <a:r>
              <a:rPr lang="en-US" sz="3200" dirty="0"/>
              <a:t>two factors which may limit the rate of photosynthesis of a healthy plant.</a:t>
            </a:r>
          </a:p>
          <a:p>
            <a:pPr marL="1143000" indent="-1143000">
              <a:buClr>
                <a:srgbClr val="0070C0"/>
              </a:buClr>
              <a:tabLst>
                <a:tab pos="4300538" algn="l"/>
              </a:tabLst>
            </a:pPr>
            <a:r>
              <a:rPr lang="en-US" sz="3200" b="1" dirty="0"/>
              <a:t>6.22</a:t>
            </a:r>
            <a:r>
              <a:rPr lang="en-US" sz="3200" dirty="0"/>
              <a:t> </a:t>
            </a:r>
            <a:r>
              <a:rPr lang="en-US" sz="3200" dirty="0" smtClean="0"/>
              <a:t>	Why </a:t>
            </a:r>
            <a:r>
              <a:rPr lang="en-US" sz="3200" dirty="0"/>
              <a:t>do plants sometimes stop photosynthesising on a very hot, dry day?</a:t>
            </a:r>
            <a:endParaRPr lang="en-US" sz="3200" dirty="0"/>
          </a:p>
        </p:txBody>
      </p:sp>
      <p:sp>
        <p:nvSpPr>
          <p:cNvPr id="6" name="Oval 5"/>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Rectangle 6">
            <a:hlinkClick r:id="rId3" action="ppaction://hlinkfile"/>
          </p:cNvPr>
          <p:cNvSpPr/>
          <p:nvPr/>
        </p:nvSpPr>
        <p:spPr>
          <a:xfrm>
            <a:off x="179512" y="4852317"/>
            <a:ext cx="8712968" cy="1384995"/>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2800" b="1" dirty="0" smtClean="0">
                <a:solidFill>
                  <a:srgbClr val="C00000"/>
                </a:solidFill>
                <a:latin typeface="Arial" panose="020B0604020202020204" pitchFamily="34" charset="0"/>
                <a:cs typeface="Arial" panose="020B0604020202020204" pitchFamily="34" charset="0"/>
              </a:rPr>
              <a:t>Activity </a:t>
            </a:r>
            <a:r>
              <a:rPr lang="en-US" sz="2800" b="1" dirty="0" smtClean="0">
                <a:solidFill>
                  <a:srgbClr val="C00000"/>
                </a:solidFill>
                <a:latin typeface="Arial" panose="020B0604020202020204" pitchFamily="34" charset="0"/>
                <a:cs typeface="Arial" panose="020B0604020202020204" pitchFamily="34" charset="0"/>
              </a:rPr>
              <a:t>6.10</a:t>
            </a:r>
            <a:endParaRPr lang="en-US" sz="2800" b="1" dirty="0" smtClean="0">
              <a:solidFill>
                <a:srgbClr val="C00000"/>
              </a:solidFill>
              <a:latin typeface="Arial" panose="020B0604020202020204" pitchFamily="34" charset="0"/>
              <a:cs typeface="Arial" panose="020B0604020202020204" pitchFamily="34" charset="0"/>
            </a:endParaRPr>
          </a:p>
          <a:p>
            <a:pPr indent="401638">
              <a:buClr>
                <a:srgbClr val="C00000"/>
              </a:buClr>
              <a:buSzPct val="80000"/>
              <a:buFont typeface="Arial" panose="020B0604020202020204" pitchFamily="34" charset="0"/>
              <a:buChar char="►"/>
              <a:tabLst>
                <a:tab pos="2420938" algn="l"/>
              </a:tabLst>
            </a:pPr>
            <a:r>
              <a:rPr lang="en-US" sz="2800" dirty="0">
                <a:latin typeface="Arial" panose="020B0604020202020204" pitchFamily="34" charset="0"/>
                <a:cs typeface="Arial" panose="020B0604020202020204" pitchFamily="34" charset="0"/>
              </a:rPr>
              <a:t>Investigating the effect of temperature on the rate of photosynthesis</a:t>
            </a:r>
            <a:endParaRPr lang="en-US" sz="2800" dirty="0">
              <a:latin typeface="Arial" panose="020B0604020202020204" pitchFamily="34" charset="0"/>
              <a:cs typeface="Arial" panose="020B0604020202020204" pitchFamily="34" charset="0"/>
            </a:endParaRPr>
          </a:p>
        </p:txBody>
      </p:sp>
      <p:pic>
        <p:nvPicPr>
          <p:cNvPr id="8" name="Picture 2" descr="Related image">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8535405" y="4667134"/>
            <a:ext cx="573099" cy="57309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file"/>
          </p:cNvPr>
          <p:cNvSpPr txBox="1"/>
          <p:nvPr/>
        </p:nvSpPr>
        <p:spPr>
          <a:xfrm>
            <a:off x="8244408" y="3153742"/>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433454077"/>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300" dirty="0" smtClean="0"/>
              <a:t>6.7 </a:t>
            </a:r>
            <a:r>
              <a:rPr lang="en-US" sz="3300" dirty="0"/>
              <a:t>– The </a:t>
            </a:r>
            <a:r>
              <a:rPr lang="en-US" sz="3300" dirty="0" smtClean="0"/>
              <a:t>Importance </a:t>
            </a:r>
            <a:r>
              <a:rPr lang="en-US" sz="3300" dirty="0"/>
              <a:t>of </a:t>
            </a:r>
            <a:r>
              <a:rPr lang="en-US" sz="3300" dirty="0" smtClean="0"/>
              <a:t>Photosynthesis</a:t>
            </a:r>
            <a:endParaRPr lang="en-US" sz="3300" baseline="30000" dirty="0"/>
          </a:p>
        </p:txBody>
      </p:sp>
      <p:sp>
        <p:nvSpPr>
          <p:cNvPr id="34" name="Rectangle 33"/>
          <p:cNvSpPr/>
          <p:nvPr/>
        </p:nvSpPr>
        <p:spPr>
          <a:xfrm>
            <a:off x="179511" y="1117054"/>
            <a:ext cx="8712969" cy="5336846"/>
          </a:xfrm>
          <a:prstGeom prst="rect">
            <a:avLst/>
          </a:prstGeom>
        </p:spPr>
        <p:txBody>
          <a:bodyPr wrap="square">
            <a:spAutoFit/>
          </a:bodyPr>
          <a:lstStyle/>
          <a:p>
            <a:pPr marL="355600" indent="-355600">
              <a:buClr>
                <a:srgbClr val="C00000"/>
              </a:buClr>
              <a:buSzPct val="80000"/>
              <a:buFont typeface="Wingdings 3" panose="05040102010807070707" pitchFamily="18" charset="2"/>
              <a:buChar char=""/>
            </a:pPr>
            <a:r>
              <a:rPr lang="en-US" sz="2130" dirty="0" smtClean="0"/>
              <a:t>Photosynthesis </a:t>
            </a:r>
            <a:r>
              <a:rPr lang="en-US" sz="2130" dirty="0"/>
              <a:t>is of importance, </a:t>
            </a:r>
            <a:r>
              <a:rPr lang="en-US" sz="2130" dirty="0" smtClean="0"/>
              <a:t/>
            </a:r>
            <a:br>
              <a:rPr lang="en-US" sz="2130" dirty="0" smtClean="0"/>
            </a:br>
            <a:r>
              <a:rPr lang="en-US" sz="2130" dirty="0" smtClean="0"/>
              <a:t>not </a:t>
            </a:r>
            <a:r>
              <a:rPr lang="en-US" sz="2130" dirty="0"/>
              <a:t>only to green plants, but to all </a:t>
            </a:r>
            <a:r>
              <a:rPr lang="en-US" sz="2130" dirty="0" smtClean="0"/>
              <a:t/>
            </a:r>
            <a:br>
              <a:rPr lang="en-US" sz="2130" dirty="0" smtClean="0"/>
            </a:br>
            <a:r>
              <a:rPr lang="en-US" sz="2130" dirty="0" smtClean="0"/>
              <a:t>living </a:t>
            </a:r>
            <a:r>
              <a:rPr lang="en-US" sz="2130" dirty="0"/>
              <a:t>organisms. It is the basic </a:t>
            </a:r>
            <a:r>
              <a:rPr lang="en-US" sz="2130" dirty="0" smtClean="0"/>
              <a:t/>
            </a:r>
            <a:br>
              <a:rPr lang="en-US" sz="2130" dirty="0" smtClean="0"/>
            </a:br>
            <a:r>
              <a:rPr lang="en-US" sz="2130" dirty="0" smtClean="0"/>
              <a:t>reaction </a:t>
            </a:r>
            <a:r>
              <a:rPr lang="en-US" sz="2130" dirty="0"/>
              <a:t>which brings the energy </a:t>
            </a:r>
            <a:r>
              <a:rPr lang="en-US" sz="2130" dirty="0" smtClean="0"/>
              <a:t/>
            </a:r>
            <a:br>
              <a:rPr lang="en-US" sz="2130" dirty="0" smtClean="0"/>
            </a:br>
            <a:r>
              <a:rPr lang="en-US" sz="2130" dirty="0" smtClean="0"/>
              <a:t>of </a:t>
            </a:r>
            <a:r>
              <a:rPr lang="en-US" sz="2130" dirty="0"/>
              <a:t>the Sun into ecosystems (page </a:t>
            </a:r>
            <a:r>
              <a:rPr lang="en-US" sz="2130" dirty="0" smtClean="0"/>
              <a:t/>
            </a:r>
            <a:br>
              <a:rPr lang="en-US" sz="2130" dirty="0" smtClean="0"/>
            </a:br>
            <a:r>
              <a:rPr lang="en-US" sz="2130" b="1" dirty="0" smtClean="0"/>
              <a:t>266</a:t>
            </a:r>
            <a:r>
              <a:rPr lang="en-US" sz="2130" dirty="0"/>
              <a:t>). </a:t>
            </a:r>
          </a:p>
          <a:p>
            <a:pPr marL="355600" indent="-355600">
              <a:buClr>
                <a:srgbClr val="C00000"/>
              </a:buClr>
              <a:buSzPct val="80000"/>
              <a:buFont typeface="Wingdings 3" panose="05040102010807070707" pitchFamily="18" charset="2"/>
              <a:buChar char=""/>
            </a:pPr>
            <a:r>
              <a:rPr lang="en-US" sz="2130" dirty="0" smtClean="0"/>
              <a:t>The flow of energy in ecosystems </a:t>
            </a:r>
            <a:br>
              <a:rPr lang="en-US" sz="2130" dirty="0" smtClean="0"/>
            </a:br>
            <a:r>
              <a:rPr lang="en-US" sz="2130" dirty="0" smtClean="0"/>
              <a:t>is one-way. So there is a constant </a:t>
            </a:r>
            <a:br>
              <a:rPr lang="en-US" sz="2130" dirty="0" smtClean="0"/>
            </a:br>
            <a:r>
              <a:rPr lang="en-US" sz="2130" dirty="0" smtClean="0"/>
              <a:t>need for replenishment from the </a:t>
            </a:r>
            <a:br>
              <a:rPr lang="en-US" sz="2130" dirty="0" smtClean="0"/>
            </a:br>
            <a:r>
              <a:rPr lang="en-US" sz="2130" dirty="0" smtClean="0"/>
              <a:t>energy source, and therefore a constant need for photosynthesis.</a:t>
            </a:r>
          </a:p>
          <a:p>
            <a:pPr marL="355600" indent="-355600">
              <a:buClr>
                <a:srgbClr val="C00000"/>
              </a:buClr>
              <a:buSzPct val="80000"/>
              <a:buFont typeface="Wingdings 3" panose="05040102010807070707" pitchFamily="18" charset="2"/>
              <a:buChar char=""/>
            </a:pPr>
            <a:r>
              <a:rPr lang="en-US" sz="2130" dirty="0" smtClean="0"/>
              <a:t>Photosynthesis is also essential for maintaining a constant global level of oxygen and carbon dioxide. The oxygen given off is available for respiration.</a:t>
            </a:r>
          </a:p>
          <a:p>
            <a:pPr marL="355600" indent="-355600">
              <a:buClr>
                <a:srgbClr val="C00000"/>
              </a:buClr>
              <a:buSzPct val="80000"/>
              <a:buFont typeface="Wingdings 3" panose="05040102010807070707" pitchFamily="18" charset="2"/>
              <a:buChar char=""/>
            </a:pPr>
            <a:r>
              <a:rPr lang="en-US" sz="2130" dirty="0" smtClean="0"/>
              <a:t>Carbon dioxide produced by respiration and from the combustion of fuels is used in photosynthesis, which helps to stop the levels of carbon dioxide in the atmosphere from rising too high.</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70</a:t>
            </a:r>
            <a:endParaRPr lang="en-GB" sz="1000" b="1"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722862" y="1125066"/>
            <a:ext cx="4169618" cy="2697988"/>
          </a:xfrm>
          <a:prstGeom prst="rect">
            <a:avLst/>
          </a:prstGeom>
        </p:spPr>
      </p:pic>
      <p:sp>
        <p:nvSpPr>
          <p:cNvPr id="10" name="TextBox 9">
            <a:hlinkClick r:id="rId4" action="ppaction://hlinksldjump"/>
          </p:cNvPr>
          <p:cNvSpPr txBox="1"/>
          <p:nvPr/>
        </p:nvSpPr>
        <p:spPr>
          <a:xfrm>
            <a:off x="8244408" y="468623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214649771"/>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300" dirty="0" smtClean="0"/>
              <a:t>6.7 </a:t>
            </a:r>
            <a:r>
              <a:rPr lang="en-US" sz="3300" dirty="0"/>
              <a:t>– The </a:t>
            </a:r>
            <a:r>
              <a:rPr lang="en-US" sz="3300" dirty="0" smtClean="0"/>
              <a:t>Importance </a:t>
            </a:r>
            <a:r>
              <a:rPr lang="en-US" sz="3300" dirty="0"/>
              <a:t>of </a:t>
            </a:r>
            <a:r>
              <a:rPr lang="en-US" sz="3300" dirty="0" smtClean="0"/>
              <a:t>Photosynthesis</a:t>
            </a:r>
            <a:endParaRPr lang="en-US" sz="3300" baseline="30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a:t>
            </a:r>
            <a:r>
              <a:rPr lang="en-GB" sz="1000" b="1" dirty="0" smtClean="0">
                <a:latin typeface="Arial" panose="020B0604020202020204" pitchFamily="34" charset="0"/>
                <a:cs typeface="Arial" panose="020B0604020202020204" pitchFamily="34" charset="0"/>
              </a:rPr>
              <a:t>70</a:t>
            </a:r>
            <a:endParaRPr lang="en-GB" sz="1000" b="1" dirty="0">
              <a:latin typeface="Arial" panose="020B0604020202020204" pitchFamily="34" charset="0"/>
              <a:cs typeface="Arial" panose="020B0604020202020204" pitchFamily="34" charset="0"/>
            </a:endParaRPr>
          </a:p>
        </p:txBody>
      </p:sp>
      <p:grpSp>
        <p:nvGrpSpPr>
          <p:cNvPr id="7" name="Group 6"/>
          <p:cNvGrpSpPr/>
          <p:nvPr/>
        </p:nvGrpSpPr>
        <p:grpSpPr>
          <a:xfrm>
            <a:off x="179512" y="1124744"/>
            <a:ext cx="8712967" cy="5548822"/>
            <a:chOff x="179512" y="6669360"/>
            <a:chExt cx="8712967" cy="5548822"/>
          </a:xfrm>
        </p:grpSpPr>
        <p:sp>
          <p:nvSpPr>
            <p:cNvPr id="8" name="Rectangle 7"/>
            <p:cNvSpPr/>
            <p:nvPr/>
          </p:nvSpPr>
          <p:spPr>
            <a:xfrm>
              <a:off x="179512" y="7101408"/>
              <a:ext cx="8712967" cy="5116774"/>
            </a:xfrm>
            <a:prstGeom prst="rect">
              <a:avLst/>
            </a:prstGeom>
            <a:solidFill>
              <a:schemeClr val="accent6">
                <a:lumMod val="20000"/>
                <a:lumOff val="80000"/>
              </a:schemeClr>
            </a:solidFill>
          </p:spPr>
          <p:txBody>
            <a:bodyPr wrap="square">
              <a:spAutoFit/>
            </a:bodyPr>
            <a:lstStyle/>
            <a:p>
              <a:pPr>
                <a:buClr>
                  <a:srgbClr val="C00000"/>
                </a:buClr>
                <a:buSzPct val="80000"/>
              </a:pPr>
              <a:r>
                <a:rPr lang="en-US" sz="1100" b="1" dirty="0" smtClean="0">
                  <a:latin typeface="Arial" panose="020B0604020202020204" pitchFamily="34" charset="0"/>
                  <a:cs typeface="Arial" panose="020B0604020202020204" pitchFamily="34" charset="0"/>
                </a:rPr>
                <a:t/>
              </a:r>
              <a:br>
                <a:rPr lang="en-US" sz="1100" b="1"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You </a:t>
              </a:r>
              <a:r>
                <a:rPr lang="en-US" sz="2000" b="1" dirty="0">
                  <a:latin typeface="Arial" panose="020B0604020202020204" pitchFamily="34" charset="0"/>
                  <a:cs typeface="Arial" panose="020B0604020202020204" pitchFamily="34" charset="0"/>
                </a:rPr>
                <a:t>should know:</a:t>
              </a:r>
            </a:p>
            <a:p>
              <a:pPr marL="361950" indent="-361950">
                <a:buClr>
                  <a:srgbClr val="C00000"/>
                </a:buClr>
                <a:buSzPct val="80000"/>
                <a:buFont typeface="Wingdings" panose="05000000000000000000" pitchFamily="2" charset="2"/>
                <a:buChar char="v"/>
              </a:pPr>
              <a:r>
                <a:rPr lang="en-US" sz="2000" dirty="0">
                  <a:latin typeface="Arial" panose="020B0604020202020204" pitchFamily="34" charset="0"/>
                  <a:cs typeface="Arial" panose="020B0604020202020204" pitchFamily="34" charset="0"/>
                </a:rPr>
                <a:t>the equation for photosynthesis</a:t>
              </a:r>
            </a:p>
            <a:p>
              <a:pPr marL="361950" indent="-361950">
                <a:buClr>
                  <a:srgbClr val="C00000"/>
                </a:buClr>
                <a:buSzPct val="80000"/>
                <a:buFont typeface="Wingdings" panose="05000000000000000000" pitchFamily="2" charset="2"/>
                <a:buChar char="v"/>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role of chlorophyll in photosynthesis </a:t>
              </a:r>
              <a:endParaRPr lang="en-US" sz="2000" dirty="0" smtClean="0">
                <a:latin typeface="Arial" panose="020B0604020202020204" pitchFamily="34" charset="0"/>
                <a:cs typeface="Arial" panose="020B0604020202020204" pitchFamily="34" charset="0"/>
              </a:endParaRPr>
            </a:p>
            <a:p>
              <a:pPr marL="361950" indent="-361950">
                <a:buClr>
                  <a:srgbClr val="C00000"/>
                </a:buClr>
                <a:buSzPct val="80000"/>
                <a:buFont typeface="Wingdings" panose="05000000000000000000" pitchFamily="2" charset="2"/>
                <a:buChar char="v"/>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structure of a leaf</a:t>
              </a:r>
            </a:p>
            <a:p>
              <a:pPr marL="361950" indent="-361950">
                <a:buClr>
                  <a:srgbClr val="C00000"/>
                </a:buClr>
                <a:buSzPct val="80000"/>
                <a:buFont typeface="Wingdings" panose="05000000000000000000" pitchFamily="2" charset="2"/>
                <a:buChar char="v"/>
              </a:pPr>
              <a:r>
                <a:rPr lang="en-US" sz="2000" dirty="0" smtClean="0">
                  <a:latin typeface="Arial" panose="020B0604020202020204" pitchFamily="34" charset="0"/>
                  <a:cs typeface="Arial" panose="020B0604020202020204" pitchFamily="34" charset="0"/>
                </a:rPr>
                <a:t>how </a:t>
              </a:r>
              <a:r>
                <a:rPr lang="en-US" sz="2000" dirty="0">
                  <a:latin typeface="Arial" panose="020B0604020202020204" pitchFamily="34" charset="0"/>
                  <a:cs typeface="Arial" panose="020B0604020202020204" pitchFamily="34" charset="0"/>
                </a:rPr>
                <a:t>a leaf is adapted to carry out photosynthesis efficiently</a:t>
              </a:r>
            </a:p>
            <a:p>
              <a:pPr marL="361950" indent="-361950">
                <a:buClr>
                  <a:srgbClr val="C00000"/>
                </a:buClr>
                <a:buSzPct val="80000"/>
                <a:buFont typeface="Wingdings" panose="05000000000000000000" pitchFamily="2" charset="2"/>
                <a:buChar char="v"/>
              </a:pPr>
              <a:r>
                <a:rPr lang="en-US" sz="2000" dirty="0" smtClean="0">
                  <a:latin typeface="Arial" panose="020B0604020202020204" pitchFamily="34" charset="0"/>
                  <a:cs typeface="Arial" panose="020B0604020202020204" pitchFamily="34" charset="0"/>
                </a:rPr>
                <a:t>how </a:t>
              </a:r>
              <a:r>
                <a:rPr lang="en-US" sz="2000" dirty="0">
                  <a:latin typeface="Arial" panose="020B0604020202020204" pitchFamily="34" charset="0"/>
                  <a:cs typeface="Arial" panose="020B0604020202020204" pitchFamily="34" charset="0"/>
                </a:rPr>
                <a:t>a plant uses and stores the carbohydrates made in photosynthesis</a:t>
              </a:r>
            </a:p>
            <a:p>
              <a:pPr marL="361950" indent="-361950">
                <a:buClr>
                  <a:srgbClr val="C00000"/>
                </a:buClr>
                <a:buSzPct val="80000"/>
                <a:buFont typeface="Wingdings" panose="05000000000000000000" pitchFamily="2" charset="2"/>
                <a:buChar char="v"/>
              </a:pPr>
              <a:r>
                <a:rPr lang="en-US" sz="2000" dirty="0" smtClean="0">
                  <a:latin typeface="Arial" panose="020B0604020202020204" pitchFamily="34" charset="0"/>
                  <a:cs typeface="Arial" panose="020B0604020202020204" pitchFamily="34" charset="0"/>
                </a:rPr>
                <a:t>why </a:t>
              </a:r>
              <a:r>
                <a:rPr lang="en-US" sz="2000" dirty="0">
                  <a:latin typeface="Arial" panose="020B0604020202020204" pitchFamily="34" charset="0"/>
                  <a:cs typeface="Arial" panose="020B0604020202020204" pitchFamily="34" charset="0"/>
                </a:rPr>
                <a:t>plants need nitrate ions and magnesium ions</a:t>
              </a:r>
            </a:p>
            <a:p>
              <a:pPr marL="361950" indent="-361950">
                <a:buClr>
                  <a:srgbClr val="C00000"/>
                </a:buClr>
                <a:buSzPct val="80000"/>
                <a:buFont typeface="Wingdings" panose="05000000000000000000" pitchFamily="2" charset="2"/>
                <a:buChar char="v"/>
              </a:pPr>
              <a:r>
                <a:rPr lang="en-US" sz="2000" dirty="0" smtClean="0">
                  <a:latin typeface="Arial" panose="020B0604020202020204" pitchFamily="34" charset="0"/>
                  <a:cs typeface="Arial" panose="020B0604020202020204" pitchFamily="34" charset="0"/>
                </a:rPr>
                <a:t>how </a:t>
              </a:r>
              <a:r>
                <a:rPr lang="en-US" sz="2000" dirty="0">
                  <a:latin typeface="Arial" panose="020B0604020202020204" pitchFamily="34" charset="0"/>
                  <a:cs typeface="Arial" panose="020B0604020202020204" pitchFamily="34" charset="0"/>
                </a:rPr>
                <a:t>to test a leaf for starch</a:t>
              </a:r>
            </a:p>
            <a:p>
              <a:pPr marL="361950" indent="-361950">
                <a:buClr>
                  <a:srgbClr val="C00000"/>
                </a:buClr>
                <a:buSzPct val="80000"/>
                <a:buFont typeface="Wingdings" panose="05000000000000000000" pitchFamily="2" charset="2"/>
                <a:buChar char="v"/>
              </a:pPr>
              <a:r>
                <a:rPr lang="en-US" sz="2000" dirty="0" smtClean="0">
                  <a:latin typeface="Arial" panose="020B0604020202020204" pitchFamily="34" charset="0"/>
                  <a:cs typeface="Arial" panose="020B0604020202020204" pitchFamily="34" charset="0"/>
                </a:rPr>
                <a:t>how </a:t>
              </a:r>
              <a:r>
                <a:rPr lang="en-US" sz="2000" dirty="0">
                  <a:latin typeface="Arial" panose="020B0604020202020204" pitchFamily="34" charset="0"/>
                  <a:cs typeface="Arial" panose="020B0604020202020204" pitchFamily="34" charset="0"/>
                </a:rPr>
                <a:t>to do experiments to investigate the need for chlorophyll, light and carbon dioxide for photosynthesis </a:t>
              </a:r>
              <a:endParaRPr lang="en-US" sz="2000" dirty="0" smtClean="0">
                <a:latin typeface="Arial" panose="020B0604020202020204" pitchFamily="34" charset="0"/>
                <a:cs typeface="Arial" panose="020B0604020202020204" pitchFamily="34" charset="0"/>
              </a:endParaRPr>
            </a:p>
            <a:p>
              <a:pPr marL="361950" indent="-361950">
                <a:buClr>
                  <a:srgbClr val="C00000"/>
                </a:buClr>
                <a:buSzPct val="80000"/>
                <a:buFont typeface="Wingdings" panose="05000000000000000000" pitchFamily="2" charset="2"/>
                <a:buChar char="v"/>
              </a:pPr>
              <a:r>
                <a:rPr lang="en-US" sz="2000" dirty="0" smtClean="0">
                  <a:latin typeface="Arial" panose="020B0604020202020204" pitchFamily="34" charset="0"/>
                  <a:cs typeface="Arial" panose="020B0604020202020204" pitchFamily="34" charset="0"/>
                </a:rPr>
                <a:t>about </a:t>
              </a:r>
              <a:r>
                <a:rPr lang="en-US" sz="2000" dirty="0">
                  <a:latin typeface="Arial" panose="020B0604020202020204" pitchFamily="34" charset="0"/>
                  <a:cs typeface="Arial" panose="020B0604020202020204" pitchFamily="34" charset="0"/>
                </a:rPr>
                <a:t>the importance of a control in an experiment</a:t>
              </a:r>
            </a:p>
            <a:p>
              <a:pPr marL="361950" indent="-361950">
                <a:buClr>
                  <a:srgbClr val="C00000"/>
                </a:buClr>
                <a:buSzPct val="80000"/>
                <a:buFont typeface="Wingdings" panose="05000000000000000000" pitchFamily="2" charset="2"/>
                <a:buChar char="v"/>
              </a:pPr>
              <a:r>
                <a:rPr lang="en-US" sz="2000" dirty="0" smtClean="0">
                  <a:latin typeface="Arial" panose="020B0604020202020204" pitchFamily="34" charset="0"/>
                  <a:cs typeface="Arial" panose="020B0604020202020204" pitchFamily="34" charset="0"/>
                </a:rPr>
                <a:t>about </a:t>
              </a:r>
              <a:r>
                <a:rPr lang="en-US" sz="2000" dirty="0">
                  <a:latin typeface="Arial" panose="020B0604020202020204" pitchFamily="34" charset="0"/>
                  <a:cs typeface="Arial" panose="020B0604020202020204" pitchFamily="34" charset="0"/>
                </a:rPr>
                <a:t>factors that can limit the rate of photosynthesis</a:t>
              </a:r>
            </a:p>
            <a:p>
              <a:pPr marL="361950" indent="-361950">
                <a:buClr>
                  <a:srgbClr val="C00000"/>
                </a:buClr>
                <a:buSzPct val="80000"/>
                <a:buFont typeface="Wingdings" panose="05000000000000000000" pitchFamily="2" charset="2"/>
                <a:buChar char="v"/>
              </a:pPr>
              <a:r>
                <a:rPr lang="en-US" sz="2000" dirty="0" smtClean="0">
                  <a:latin typeface="Arial" panose="020B0604020202020204" pitchFamily="34" charset="0"/>
                  <a:cs typeface="Arial" panose="020B0604020202020204" pitchFamily="34" charset="0"/>
                </a:rPr>
                <a:t>how </a:t>
              </a:r>
              <a:r>
                <a:rPr lang="en-US" sz="2000" dirty="0">
                  <a:latin typeface="Arial" panose="020B0604020202020204" pitchFamily="34" charset="0"/>
                  <a:cs typeface="Arial" panose="020B0604020202020204" pitchFamily="34" charset="0"/>
                </a:rPr>
                <a:t>to investigate the effect of light intensity, temperature and carbon dioxide on the rate of photosynthesis</a:t>
              </a:r>
            </a:p>
            <a:p>
              <a:pPr marL="361950" indent="-361950">
                <a:buClr>
                  <a:srgbClr val="C00000"/>
                </a:buClr>
                <a:buSzPct val="80000"/>
                <a:buFont typeface="Wingdings" panose="05000000000000000000" pitchFamily="2" charset="2"/>
                <a:buChar char="v"/>
              </a:pPr>
              <a:r>
                <a:rPr lang="en-US" sz="2000" dirty="0" smtClean="0">
                  <a:latin typeface="Arial" panose="020B0604020202020204" pitchFamily="34" charset="0"/>
                  <a:cs typeface="Arial" panose="020B0604020202020204" pitchFamily="34" charset="0"/>
                </a:rPr>
                <a:t>how </a:t>
              </a:r>
              <a:r>
                <a:rPr lang="en-US" sz="2000" dirty="0">
                  <a:latin typeface="Arial" panose="020B0604020202020204" pitchFamily="34" charset="0"/>
                  <a:cs typeface="Arial" panose="020B0604020202020204" pitchFamily="34" charset="0"/>
                </a:rPr>
                <a:t>glasshouses can be used to provide optimum conditions for photosynthesis of crop plants.</a:t>
              </a:r>
              <a:endParaRPr lang="en-US" sz="2000" dirty="0">
                <a:latin typeface="Arial" panose="020B0604020202020204" pitchFamily="34" charset="0"/>
                <a:cs typeface="Arial" panose="020B0604020202020204" pitchFamily="34" charset="0"/>
              </a:endParaRPr>
            </a:p>
          </p:txBody>
        </p:sp>
        <p:sp>
          <p:nvSpPr>
            <p:cNvPr id="9" name="Rounded Rectangle 1"/>
            <p:cNvSpPr/>
            <p:nvPr/>
          </p:nvSpPr>
          <p:spPr>
            <a:xfrm>
              <a:off x="179512" y="6669360"/>
              <a:ext cx="8695075" cy="648072"/>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C00000"/>
                  </a:solidFill>
                  <a:latin typeface="Arial" panose="020B0604020202020204" pitchFamily="34" charset="0"/>
                  <a:cs typeface="Arial" panose="020B0604020202020204" pitchFamily="34" charset="0"/>
                </a:rPr>
                <a:t>Summary</a:t>
              </a:r>
              <a:endParaRPr lang="en-US" sz="2800" b="1" dirty="0">
                <a:solidFill>
                  <a:srgbClr val="C0000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78005327"/>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dirty="0" smtClean="0"/>
              <a:t>6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71</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699936" cy="5632311"/>
          </a:xfrm>
          <a:prstGeom prst="rect">
            <a:avLst/>
          </a:prstGeom>
          <a:solidFill>
            <a:srgbClr val="F5FC9A"/>
          </a:solidFill>
          <a:ln w="57150">
            <a:solidFill>
              <a:srgbClr val="002060"/>
            </a:solidFill>
          </a:ln>
        </p:spPr>
        <p:txBody>
          <a:bodyPr wrap="square">
            <a:spAutoFit/>
          </a:bodyPr>
          <a:lstStyle/>
          <a:p>
            <a:pPr marL="449263" indent="-449263">
              <a:buClr>
                <a:srgbClr val="0070C0"/>
              </a:buClr>
              <a:buFont typeface="+mj-lt"/>
              <a:buAutoNum type="arabicPeriod"/>
              <a:tabLst>
                <a:tab pos="812800" algn="l"/>
                <a:tab pos="4300538" algn="l"/>
              </a:tabLst>
            </a:pPr>
            <a:r>
              <a:rPr lang="en-US" sz="2400" dirty="0" smtClean="0"/>
              <a:t>Copy </a:t>
            </a:r>
            <a:r>
              <a:rPr lang="en-US" sz="2400" dirty="0"/>
              <a:t>and complete this table </a:t>
            </a:r>
            <a:r>
              <a:rPr lang="en-US" sz="2400" dirty="0" smtClean="0"/>
              <a:t/>
            </a:r>
            <a:br>
              <a:rPr lang="en-US" sz="2400" dirty="0" smtClean="0"/>
            </a:br>
            <a:r>
              <a:rPr lang="en-US" sz="2400" dirty="0" smtClean="0"/>
              <a:t>to </a:t>
            </a:r>
            <a:r>
              <a:rPr lang="en-US" sz="2400" dirty="0"/>
              <a:t>show how, and for what </a:t>
            </a:r>
            <a:r>
              <a:rPr lang="en-US" sz="2400" dirty="0" smtClean="0"/>
              <a:t/>
            </a:r>
            <a:br>
              <a:rPr lang="en-US" sz="2400" dirty="0" smtClean="0"/>
            </a:br>
            <a:r>
              <a:rPr lang="en-US" sz="2400" dirty="0" smtClean="0"/>
              <a:t>purpose</a:t>
            </a:r>
            <a:r>
              <a:rPr lang="en-US" sz="2400" dirty="0"/>
              <a:t>, plants obtain these </a:t>
            </a:r>
            <a:r>
              <a:rPr lang="en-US" sz="2400" dirty="0" smtClean="0"/>
              <a:t/>
            </a:r>
            <a:br>
              <a:rPr lang="en-US" sz="2400" dirty="0" smtClean="0"/>
            </a:br>
            <a:r>
              <a:rPr lang="en-US" sz="2400" dirty="0" smtClean="0"/>
              <a:t>substances</a:t>
            </a:r>
            <a:r>
              <a:rPr lang="en-US" sz="2400" dirty="0"/>
              <a:t>.</a:t>
            </a:r>
          </a:p>
          <a:p>
            <a:pPr marL="449263" indent="-449263">
              <a:buClr>
                <a:srgbClr val="0070C0"/>
              </a:buClr>
              <a:buFont typeface="+mj-lt"/>
              <a:buAutoNum type="arabicPeriod"/>
              <a:tabLst>
                <a:tab pos="857250" algn="l"/>
                <a:tab pos="4300538" algn="l"/>
              </a:tabLst>
            </a:pPr>
            <a:r>
              <a:rPr lang="en-US" sz="2400" dirty="0" smtClean="0"/>
              <a:t>Explain the difference between </a:t>
            </a:r>
            <a:br>
              <a:rPr lang="en-US" sz="2400" dirty="0" smtClean="0"/>
            </a:br>
            <a:r>
              <a:rPr lang="en-US" sz="2400" dirty="0" smtClean="0"/>
              <a:t>each of these pairs of terms.</a:t>
            </a:r>
            <a:br>
              <a:rPr lang="en-US" sz="2400" dirty="0" smtClean="0"/>
            </a:br>
            <a:r>
              <a:rPr lang="en-US" sz="2400" b="1" dirty="0" smtClean="0"/>
              <a:t>a</a:t>
            </a:r>
            <a:r>
              <a:rPr lang="en-US" sz="2400" dirty="0" smtClean="0"/>
              <a:t> 	chloroplast and chlorophyll </a:t>
            </a:r>
            <a:br>
              <a:rPr lang="en-US" sz="2400" dirty="0" smtClean="0"/>
            </a:br>
            <a:r>
              <a:rPr lang="en-US" sz="2400" b="1" dirty="0" smtClean="0"/>
              <a:t>b</a:t>
            </a:r>
            <a:r>
              <a:rPr lang="en-US" sz="2400" dirty="0" smtClean="0"/>
              <a:t> 	palisade layer and spongy layer </a:t>
            </a:r>
            <a:br>
              <a:rPr lang="en-US" sz="2400" dirty="0" smtClean="0"/>
            </a:br>
            <a:r>
              <a:rPr lang="en-US" sz="2400" b="1" dirty="0" smtClean="0"/>
              <a:t>c</a:t>
            </a:r>
            <a:r>
              <a:rPr lang="en-US" sz="2400" dirty="0" smtClean="0"/>
              <a:t> 	organic substances and inorganic substances </a:t>
            </a:r>
            <a:br>
              <a:rPr lang="en-US" sz="2400" dirty="0" smtClean="0"/>
            </a:br>
            <a:r>
              <a:rPr lang="en-US" sz="2400" b="1" dirty="0" smtClean="0"/>
              <a:t>d</a:t>
            </a:r>
            <a:r>
              <a:rPr lang="en-US" sz="2400" dirty="0" smtClean="0"/>
              <a:t> 	guard cell and stoma</a:t>
            </a:r>
          </a:p>
          <a:p>
            <a:pPr marL="449263" indent="-449263">
              <a:buClr>
                <a:srgbClr val="0070C0"/>
              </a:buClr>
              <a:buFont typeface="+mj-lt"/>
              <a:buAutoNum type="arabicPeriod"/>
              <a:tabLst>
                <a:tab pos="914400" algn="l"/>
                <a:tab pos="4300538" algn="l"/>
              </a:tabLst>
            </a:pPr>
            <a:r>
              <a:rPr lang="en-US" sz="2400" b="1" dirty="0" smtClean="0"/>
              <a:t>a</a:t>
            </a:r>
            <a:r>
              <a:rPr lang="en-US" sz="2400" dirty="0" smtClean="0"/>
              <a:t> 	Write the word equation for photosynthesis.</a:t>
            </a:r>
            <a:br>
              <a:rPr lang="en-US" sz="2400" dirty="0" smtClean="0"/>
            </a:br>
            <a:r>
              <a:rPr lang="en-US" sz="2400" b="1" dirty="0" smtClean="0"/>
              <a:t>b</a:t>
            </a:r>
            <a:r>
              <a:rPr lang="en-US" sz="2400" dirty="0" smtClean="0"/>
              <a:t> 	Describe how a leaf obtains the two substances on the 	left hand side of your equation,</a:t>
            </a:r>
            <a:br>
              <a:rPr lang="en-US" sz="2400" dirty="0" smtClean="0"/>
            </a:br>
            <a:r>
              <a:rPr lang="en-US" sz="2400" b="1" dirty="0" smtClean="0"/>
              <a:t>c</a:t>
            </a:r>
            <a:r>
              <a:rPr lang="en-US" sz="2400" dirty="0" smtClean="0"/>
              <a:t> 	Describe what happens to the two substances on the 	right hand side of your equation.</a:t>
            </a:r>
            <a:endParaRPr lang="en-US" sz="2400" dirty="0"/>
          </a:p>
        </p:txBody>
      </p:sp>
      <p:sp>
        <p:nvSpPr>
          <p:cNvPr id="26" name="TextBox 25">
            <a:hlinkClick r:id="rId3" action="ppaction://hlinkfile"/>
          </p:cNvPr>
          <p:cNvSpPr txBox="1"/>
          <p:nvPr/>
        </p:nvSpPr>
        <p:spPr>
          <a:xfrm>
            <a:off x="8233898" y="4149080"/>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360177811"/>
              </p:ext>
            </p:extLst>
          </p:nvPr>
        </p:nvGraphicFramePr>
        <p:xfrm>
          <a:off x="4980385" y="1198364"/>
          <a:ext cx="3814884" cy="2446660"/>
        </p:xfrm>
        <a:graphic>
          <a:graphicData uri="http://schemas.openxmlformats.org/drawingml/2006/table">
            <a:tbl>
              <a:tblPr firstRow="1" bandRow="1">
                <a:tableStyleId>{5C22544A-7EE6-4342-B048-85BDC9FD1C3A}</a:tableStyleId>
              </a:tblPr>
              <a:tblGrid>
                <a:gridCol w="1271628"/>
                <a:gridCol w="1344323"/>
                <a:gridCol w="1198933"/>
              </a:tblGrid>
              <a:tr h="654740">
                <a:tc>
                  <a:txBody>
                    <a:bodyPr/>
                    <a:lstStyle/>
                    <a:p>
                      <a:endParaRPr lang="en-US"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Obtained from</a:t>
                      </a:r>
                      <a:endParaRPr lang="en-US"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Used for</a:t>
                      </a:r>
                      <a:endParaRPr lang="en-US" sz="1600" dirty="0">
                        <a:latin typeface="Arial" panose="020B0604020202020204" pitchFamily="34" charset="0"/>
                        <a:cs typeface="Arial" panose="020B0604020202020204" pitchFamily="34" charset="0"/>
                      </a:endParaRPr>
                    </a:p>
                  </a:txBody>
                  <a:tcPr/>
                </a:tc>
              </a:tr>
              <a:tr h="379060">
                <a:tc>
                  <a:txBody>
                    <a:bodyPr/>
                    <a:lstStyle/>
                    <a:p>
                      <a:r>
                        <a:rPr lang="en-US" sz="1600" dirty="0" smtClean="0">
                          <a:latin typeface="Arial" panose="020B0604020202020204" pitchFamily="34" charset="0"/>
                          <a:cs typeface="Arial" panose="020B0604020202020204" pitchFamily="34" charset="0"/>
                        </a:rPr>
                        <a:t>Nitrates</a:t>
                      </a:r>
                      <a:endParaRPr lang="en-US" sz="1600" dirty="0">
                        <a:latin typeface="Arial" panose="020B0604020202020204" pitchFamily="34" charset="0"/>
                        <a:cs typeface="Arial" panose="020B0604020202020204" pitchFamily="34" charset="0"/>
                      </a:endParaRPr>
                    </a:p>
                  </a:txBody>
                  <a:tcPr/>
                </a:tc>
                <a:tc>
                  <a:txBody>
                    <a:bodyPr/>
                    <a:lstStyle/>
                    <a:p>
                      <a:endParaRPr lang="en-US" sz="1600" dirty="0">
                        <a:latin typeface="Arial" panose="020B0604020202020204" pitchFamily="34" charset="0"/>
                        <a:cs typeface="Arial" panose="020B0604020202020204" pitchFamily="34" charset="0"/>
                      </a:endParaRPr>
                    </a:p>
                  </a:txBody>
                  <a:tcPr/>
                </a:tc>
                <a:tc>
                  <a:txBody>
                    <a:bodyPr/>
                    <a:lstStyle/>
                    <a:p>
                      <a:endParaRPr lang="en-US" sz="1600" dirty="0">
                        <a:latin typeface="Arial" panose="020B0604020202020204" pitchFamily="34" charset="0"/>
                        <a:cs typeface="Arial" panose="020B0604020202020204" pitchFamily="34" charset="0"/>
                      </a:endParaRPr>
                    </a:p>
                  </a:txBody>
                  <a:tcPr/>
                </a:tc>
              </a:tr>
              <a:tr h="379060">
                <a:tc>
                  <a:txBody>
                    <a:bodyPr/>
                    <a:lstStyle/>
                    <a:p>
                      <a:r>
                        <a:rPr lang="en-US" sz="1600" dirty="0" smtClean="0">
                          <a:latin typeface="Arial" panose="020B0604020202020204" pitchFamily="34" charset="0"/>
                          <a:cs typeface="Arial" panose="020B0604020202020204" pitchFamily="34" charset="0"/>
                        </a:rPr>
                        <a:t>Water</a:t>
                      </a:r>
                      <a:endParaRPr lang="en-US" sz="1600" dirty="0">
                        <a:latin typeface="Arial" panose="020B0604020202020204" pitchFamily="34" charset="0"/>
                        <a:cs typeface="Arial" panose="020B0604020202020204" pitchFamily="34" charset="0"/>
                      </a:endParaRPr>
                    </a:p>
                  </a:txBody>
                  <a:tcPr/>
                </a:tc>
                <a:tc>
                  <a:txBody>
                    <a:bodyPr/>
                    <a:lstStyle/>
                    <a:p>
                      <a:endParaRPr lang="en-US" sz="1600">
                        <a:latin typeface="Arial" panose="020B0604020202020204" pitchFamily="34" charset="0"/>
                        <a:cs typeface="Arial" panose="020B0604020202020204" pitchFamily="34" charset="0"/>
                      </a:endParaRPr>
                    </a:p>
                  </a:txBody>
                  <a:tcPr/>
                </a:tc>
                <a:tc>
                  <a:txBody>
                    <a:bodyPr/>
                    <a:lstStyle/>
                    <a:p>
                      <a:endParaRPr lang="en-US" sz="1600">
                        <a:latin typeface="Arial" panose="020B0604020202020204" pitchFamily="34" charset="0"/>
                        <a:cs typeface="Arial" panose="020B0604020202020204" pitchFamily="34" charset="0"/>
                      </a:endParaRPr>
                    </a:p>
                  </a:txBody>
                  <a:tcPr/>
                </a:tc>
              </a:tr>
              <a:tr h="379060">
                <a:tc>
                  <a:txBody>
                    <a:bodyPr/>
                    <a:lstStyle/>
                    <a:p>
                      <a:r>
                        <a:rPr lang="en-US" sz="1600" dirty="0" smtClean="0">
                          <a:latin typeface="Arial" panose="020B0604020202020204" pitchFamily="34" charset="0"/>
                          <a:cs typeface="Arial" panose="020B0604020202020204" pitchFamily="34" charset="0"/>
                        </a:rPr>
                        <a:t>Magnesium</a:t>
                      </a:r>
                      <a:endParaRPr lang="en-US" sz="1600" dirty="0">
                        <a:latin typeface="Arial" panose="020B0604020202020204" pitchFamily="34" charset="0"/>
                        <a:cs typeface="Arial" panose="020B0604020202020204" pitchFamily="34" charset="0"/>
                      </a:endParaRPr>
                    </a:p>
                  </a:txBody>
                  <a:tcPr/>
                </a:tc>
                <a:tc>
                  <a:txBody>
                    <a:bodyPr/>
                    <a:lstStyle/>
                    <a:p>
                      <a:endParaRPr lang="en-US" sz="1600">
                        <a:latin typeface="Arial" panose="020B0604020202020204" pitchFamily="34" charset="0"/>
                        <a:cs typeface="Arial" panose="020B0604020202020204" pitchFamily="34" charset="0"/>
                      </a:endParaRPr>
                    </a:p>
                  </a:txBody>
                  <a:tcPr/>
                </a:tc>
                <a:tc>
                  <a:txBody>
                    <a:bodyPr/>
                    <a:lstStyle/>
                    <a:p>
                      <a:endParaRPr lang="en-US" sz="1600">
                        <a:latin typeface="Arial" panose="020B0604020202020204" pitchFamily="34" charset="0"/>
                        <a:cs typeface="Arial" panose="020B0604020202020204" pitchFamily="34" charset="0"/>
                      </a:endParaRPr>
                    </a:p>
                  </a:txBody>
                  <a:tcPr/>
                </a:tc>
              </a:tr>
              <a:tr h="654740">
                <a:tc>
                  <a:txBody>
                    <a:bodyPr/>
                    <a:lstStyle/>
                    <a:p>
                      <a:r>
                        <a:rPr lang="en-US" sz="1600" dirty="0" smtClean="0">
                          <a:latin typeface="Arial" panose="020B0604020202020204" pitchFamily="34" charset="0"/>
                          <a:cs typeface="Arial" panose="020B0604020202020204" pitchFamily="34" charset="0"/>
                        </a:rPr>
                        <a:t>Carbon Dioxide</a:t>
                      </a:r>
                      <a:endParaRPr lang="en-US" sz="1600" dirty="0">
                        <a:latin typeface="Arial" panose="020B0604020202020204" pitchFamily="34" charset="0"/>
                        <a:cs typeface="Arial" panose="020B0604020202020204" pitchFamily="34" charset="0"/>
                      </a:endParaRPr>
                    </a:p>
                  </a:txBody>
                  <a:tcPr/>
                </a:tc>
                <a:tc>
                  <a:txBody>
                    <a:bodyPr/>
                    <a:lstStyle/>
                    <a:p>
                      <a:endParaRPr lang="en-US" sz="1600" dirty="0">
                        <a:latin typeface="Arial" panose="020B0604020202020204" pitchFamily="34" charset="0"/>
                        <a:cs typeface="Arial" panose="020B0604020202020204" pitchFamily="34" charset="0"/>
                      </a:endParaRPr>
                    </a:p>
                  </a:txBody>
                  <a:tcPr/>
                </a:tc>
                <a:tc>
                  <a:txBody>
                    <a:bodyPr/>
                    <a:lstStyle/>
                    <a:p>
                      <a:endParaRPr lang="en-US" sz="1600" dirty="0">
                        <a:latin typeface="Arial" panose="020B0604020202020204" pitchFamily="34" charset="0"/>
                        <a:cs typeface="Arial" panose="020B0604020202020204" pitchFamily="34" charset="0"/>
                      </a:endParaRPr>
                    </a:p>
                  </a:txBody>
                  <a:tcPr/>
                </a:tc>
              </a:tr>
            </a:tbl>
          </a:graphicData>
        </a:graphic>
      </p:graphicFrame>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6134756"/>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dirty="0" smtClean="0"/>
              <a:t>6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71</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699936" cy="5392245"/>
          </a:xfrm>
          <a:prstGeom prst="rect">
            <a:avLst/>
          </a:prstGeom>
          <a:solidFill>
            <a:srgbClr val="F5FC9A"/>
          </a:solidFill>
          <a:ln w="57150">
            <a:solidFill>
              <a:srgbClr val="002060"/>
            </a:solidFill>
          </a:ln>
        </p:spPr>
        <p:txBody>
          <a:bodyPr wrap="square">
            <a:spAutoFit/>
          </a:bodyPr>
          <a:lstStyle/>
          <a:p>
            <a:pPr marL="457200" indent="-457200">
              <a:buFont typeface="+mj-lt"/>
              <a:buAutoNum type="arabicPeriod" startAt="4"/>
            </a:pPr>
            <a:r>
              <a:rPr lang="en-US" sz="2460" dirty="0" smtClean="0"/>
              <a:t>Explain </a:t>
            </a:r>
            <a:r>
              <a:rPr lang="en-US" sz="2460" dirty="0"/>
              <a:t>how each of the following helps a leaf to </a:t>
            </a:r>
            <a:r>
              <a:rPr lang="en-US" sz="2460" dirty="0" smtClean="0"/>
              <a:t>photosynthesise.</a:t>
            </a:r>
            <a:br>
              <a:rPr lang="en-US" sz="2460" dirty="0" smtClean="0"/>
            </a:br>
            <a:r>
              <a:rPr lang="en-US" sz="2460" b="1" dirty="0" smtClean="0"/>
              <a:t>a</a:t>
            </a:r>
            <a:r>
              <a:rPr lang="en-US" sz="2460" dirty="0" smtClean="0"/>
              <a:t> 	There </a:t>
            </a:r>
            <a:r>
              <a:rPr lang="en-US" sz="2460" dirty="0"/>
              <a:t>is an air space behind each stoma, </a:t>
            </a:r>
            <a:r>
              <a:rPr lang="en-US" sz="2460" dirty="0" smtClean="0"/>
              <a:t/>
            </a:r>
            <a:br>
              <a:rPr lang="en-US" sz="2460" dirty="0" smtClean="0"/>
            </a:br>
            <a:r>
              <a:rPr lang="en-US" sz="2460" b="1" dirty="0" smtClean="0"/>
              <a:t>b</a:t>
            </a:r>
            <a:r>
              <a:rPr lang="en-US" sz="2460" dirty="0" smtClean="0"/>
              <a:t> 	The </a:t>
            </a:r>
            <a:r>
              <a:rPr lang="en-US" sz="2460" dirty="0"/>
              <a:t>epidermal cells of a leaf do not have chloroplasts. </a:t>
            </a:r>
            <a:r>
              <a:rPr lang="en-US" sz="2460" dirty="0" smtClean="0"/>
              <a:t/>
            </a:r>
            <a:br>
              <a:rPr lang="en-US" sz="2460" dirty="0" smtClean="0"/>
            </a:br>
            <a:r>
              <a:rPr lang="en-US" sz="2460" b="1" dirty="0" smtClean="0"/>
              <a:t>c</a:t>
            </a:r>
            <a:r>
              <a:rPr lang="en-US" sz="2460" dirty="0" smtClean="0"/>
              <a:t> 	Leaves </a:t>
            </a:r>
            <a:r>
              <a:rPr lang="en-US" sz="2460" dirty="0"/>
              <a:t>have a large surface area, </a:t>
            </a:r>
            <a:r>
              <a:rPr lang="en-US" sz="2460" dirty="0" smtClean="0"/>
              <a:t/>
            </a:r>
            <a:br>
              <a:rPr lang="en-US" sz="2460" dirty="0" smtClean="0"/>
            </a:br>
            <a:r>
              <a:rPr lang="en-US" sz="2460" b="1" dirty="0" smtClean="0"/>
              <a:t>d</a:t>
            </a:r>
            <a:r>
              <a:rPr lang="en-US" sz="2460" dirty="0" smtClean="0"/>
              <a:t> 	The </a:t>
            </a:r>
            <a:r>
              <a:rPr lang="en-US" sz="2460" dirty="0"/>
              <a:t>veins in a leaf branch repeatedly, </a:t>
            </a:r>
            <a:r>
              <a:rPr lang="en-US" sz="2460" dirty="0" smtClean="0"/>
              <a:t/>
            </a:r>
            <a:br>
              <a:rPr lang="en-US" sz="2460" dirty="0" smtClean="0"/>
            </a:br>
            <a:r>
              <a:rPr lang="en-US" sz="2460" b="1" dirty="0" smtClean="0"/>
              <a:t>e</a:t>
            </a:r>
            <a:r>
              <a:rPr lang="en-US" sz="2460" dirty="0" smtClean="0"/>
              <a:t> 	Chloroplasts </a:t>
            </a:r>
            <a:r>
              <a:rPr lang="en-US" sz="2460" dirty="0"/>
              <a:t>have many membranes in them</a:t>
            </a:r>
            <a:r>
              <a:rPr lang="en-US" sz="2460" dirty="0" smtClean="0"/>
              <a:t>.</a:t>
            </a:r>
          </a:p>
          <a:p>
            <a:pPr marL="457200" indent="-457200">
              <a:buFont typeface="+mj-lt"/>
              <a:buAutoNum type="arabicPeriod" startAt="4"/>
            </a:pPr>
            <a:r>
              <a:rPr lang="en-US" sz="2460" dirty="0" smtClean="0"/>
              <a:t>Which </a:t>
            </a:r>
            <a:r>
              <a:rPr lang="en-US" sz="2460" dirty="0"/>
              <a:t>carbohydrate does a plant use for each of these purposes? Explain </a:t>
            </a:r>
            <a:r>
              <a:rPr lang="en-US" sz="2460" dirty="0" smtClean="0"/>
              <a:t>why.</a:t>
            </a:r>
            <a:br>
              <a:rPr lang="en-US" sz="2460" dirty="0" smtClean="0"/>
            </a:br>
            <a:r>
              <a:rPr lang="en-US" sz="2460" b="1" dirty="0" smtClean="0"/>
              <a:t>a</a:t>
            </a:r>
            <a:r>
              <a:rPr lang="en-US" sz="2460" dirty="0" smtClean="0"/>
              <a:t> </a:t>
            </a:r>
            <a:r>
              <a:rPr lang="en-US" sz="2460" dirty="0"/>
              <a:t>transport </a:t>
            </a:r>
            <a:r>
              <a:rPr lang="en-US" sz="2460" dirty="0" smtClean="0"/>
              <a:t>	</a:t>
            </a:r>
            <a:r>
              <a:rPr lang="en-US" sz="2460" b="1" dirty="0" smtClean="0"/>
              <a:t>b</a:t>
            </a:r>
            <a:r>
              <a:rPr lang="en-US" sz="2460" dirty="0" smtClean="0"/>
              <a:t> </a:t>
            </a:r>
            <a:r>
              <a:rPr lang="en-US" sz="2460" dirty="0"/>
              <a:t>storage</a:t>
            </a:r>
          </a:p>
          <a:p>
            <a:pPr marL="457200" indent="-457200">
              <a:buFont typeface="+mj-lt"/>
              <a:buAutoNum type="arabicPeriod" startAt="4"/>
            </a:pPr>
            <a:r>
              <a:rPr lang="en-US" sz="2460" dirty="0" smtClean="0"/>
              <a:t>Describe </a:t>
            </a:r>
            <a:r>
              <a:rPr lang="en-US" sz="2460" dirty="0"/>
              <a:t>how a carbon atom in a carbon dioxide molecule in the air could become part of a starch molecule in a carrot root. Mention all the structures it would pass through, and what would happen to it at each stage.</a:t>
            </a:r>
            <a:endParaRPr lang="en-US" sz="2460" dirty="0"/>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8" name="TextBox 7">
            <a:hlinkClick r:id="rId3" action="ppaction://hlinkfile"/>
          </p:cNvPr>
          <p:cNvSpPr txBox="1"/>
          <p:nvPr/>
        </p:nvSpPr>
        <p:spPr>
          <a:xfrm>
            <a:off x="8233898" y="3068960"/>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104967013"/>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dirty="0" smtClean="0"/>
              <a:t>6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71</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699936" cy="5509200"/>
          </a:xfrm>
          <a:prstGeom prst="rect">
            <a:avLst/>
          </a:prstGeom>
          <a:solidFill>
            <a:srgbClr val="F5FC9A"/>
          </a:solidFill>
          <a:ln w="57150">
            <a:solidFill>
              <a:srgbClr val="002060"/>
            </a:solidFill>
          </a:ln>
        </p:spPr>
        <p:txBody>
          <a:bodyPr wrap="square">
            <a:spAutoFit/>
          </a:bodyPr>
          <a:lstStyle/>
          <a:p>
            <a:pPr marL="457200" indent="-457200">
              <a:buFont typeface="+mj-lt"/>
              <a:buAutoNum type="arabicPeriod" startAt="7"/>
              <a:tabLst>
                <a:tab pos="8515350" algn="r"/>
              </a:tabLst>
            </a:pPr>
            <a:r>
              <a:rPr lang="en-US" dirty="0" smtClean="0"/>
              <a:t>The diagram shows a </a:t>
            </a:r>
            <a:br>
              <a:rPr lang="en-US" dirty="0" smtClean="0"/>
            </a:br>
            <a:r>
              <a:rPr lang="en-US" dirty="0" smtClean="0"/>
              <a:t>section through a leaf:</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pPr marL="457200" indent="-457200">
              <a:buFont typeface="+mj-lt"/>
              <a:buAutoNum type="arabicPeriod" startAt="7"/>
              <a:tabLst>
                <a:tab pos="8515350" algn="r"/>
              </a:tabLst>
            </a:pPr>
            <a:endParaRPr lang="en-US" sz="1400" dirty="0"/>
          </a:p>
          <a:p>
            <a:pPr>
              <a:tabLst>
                <a:tab pos="8515350" algn="r"/>
              </a:tabLst>
            </a:pPr>
            <a:r>
              <a:rPr lang="en-US" sz="1400" dirty="0" smtClean="0"/>
              <a:t/>
            </a:r>
            <a:br>
              <a:rPr lang="en-US" sz="1400" dirty="0" smtClean="0"/>
            </a:br>
            <a:endParaRPr lang="en-US" dirty="0" smtClean="0"/>
          </a:p>
          <a:p>
            <a:pPr marL="457200" indent="-457200">
              <a:buFont typeface="+mj-lt"/>
              <a:buAutoNum type="alphaLcPeriod"/>
              <a:tabLst>
                <a:tab pos="8515350" algn="r"/>
              </a:tabLst>
            </a:pPr>
            <a:r>
              <a:rPr lang="en-US" dirty="0" smtClean="0"/>
              <a:t>Give </a:t>
            </a:r>
            <a:r>
              <a:rPr lang="en-US" dirty="0"/>
              <a:t>the letters that indicate </a:t>
            </a:r>
            <a:r>
              <a:rPr lang="en-US" b="1" dirty="0" err="1"/>
              <a:t>i</a:t>
            </a:r>
            <a:r>
              <a:rPr lang="en-US" dirty="0"/>
              <a:t> a stoma</a:t>
            </a:r>
            <a:r>
              <a:rPr lang="en-US" dirty="0" smtClean="0"/>
              <a:t>,</a:t>
            </a:r>
            <a:br>
              <a:rPr lang="en-US" dirty="0" smtClean="0"/>
            </a:br>
            <a:r>
              <a:rPr lang="en-US" b="1" dirty="0" smtClean="0"/>
              <a:t>ii</a:t>
            </a:r>
            <a:r>
              <a:rPr lang="en-US" dirty="0" smtClean="0"/>
              <a:t> </a:t>
            </a:r>
            <a:r>
              <a:rPr lang="en-US" dirty="0"/>
              <a:t>the cuticle and </a:t>
            </a:r>
            <a:r>
              <a:rPr lang="en-US" b="1" dirty="0"/>
              <a:t>iii</a:t>
            </a:r>
            <a:r>
              <a:rPr lang="en-US" dirty="0"/>
              <a:t> a vascular </a:t>
            </a:r>
            <a:r>
              <a:rPr lang="en-US" dirty="0" smtClean="0"/>
              <a:t>bundle,</a:t>
            </a:r>
            <a:r>
              <a:rPr lang="en-US" dirty="0"/>
              <a:t> 	</a:t>
            </a:r>
            <a:r>
              <a:rPr lang="en-US" dirty="0" smtClean="0"/>
              <a:t>[3]</a:t>
            </a:r>
          </a:p>
          <a:p>
            <a:pPr marL="457200" indent="-457200">
              <a:buFont typeface="+mj-lt"/>
              <a:buAutoNum type="alphaLcPeriod"/>
              <a:tabLst>
                <a:tab pos="8515350" algn="r"/>
              </a:tabLst>
            </a:pPr>
            <a:r>
              <a:rPr lang="en-US" b="1" dirty="0" err="1" smtClean="0"/>
              <a:t>i</a:t>
            </a:r>
            <a:r>
              <a:rPr lang="en-US" dirty="0" smtClean="0"/>
              <a:t> The upper layers of a leaf are </a:t>
            </a:r>
            <a:br>
              <a:rPr lang="en-US" dirty="0" smtClean="0"/>
            </a:br>
            <a:r>
              <a:rPr lang="en-US" dirty="0" smtClean="0"/>
              <a:t>transparent. Suggest an advantage to a plant of this feature.</a:t>
            </a:r>
            <a:r>
              <a:rPr lang="en-US" dirty="0"/>
              <a:t> 	</a:t>
            </a:r>
            <a:r>
              <a:rPr lang="en-US" dirty="0" smtClean="0"/>
              <a:t>[1]</a:t>
            </a:r>
            <a:br>
              <a:rPr lang="en-US" dirty="0" smtClean="0"/>
            </a:br>
            <a:r>
              <a:rPr lang="en-US" b="1" dirty="0" smtClean="0"/>
              <a:t>ii</a:t>
            </a:r>
            <a:r>
              <a:rPr lang="en-US" dirty="0" smtClean="0"/>
              <a:t> The cuticle is made of a waxy material. Suggest an advantage to a plant of this feature.</a:t>
            </a:r>
            <a:r>
              <a:rPr lang="en-US" dirty="0"/>
              <a:t> 	</a:t>
            </a:r>
            <a:r>
              <a:rPr lang="en-US" dirty="0" smtClean="0"/>
              <a:t>[1]</a:t>
            </a:r>
            <a:br>
              <a:rPr lang="en-US" dirty="0" smtClean="0"/>
            </a:br>
            <a:r>
              <a:rPr lang="en-US" b="1" dirty="0" smtClean="0"/>
              <a:t>iii</a:t>
            </a:r>
            <a:r>
              <a:rPr lang="en-US" dirty="0" smtClean="0"/>
              <a:t> State two functions of vascular bundles in leaves,</a:t>
            </a:r>
            <a:r>
              <a:rPr lang="en-US" dirty="0"/>
              <a:t> 	</a:t>
            </a:r>
            <a:r>
              <a:rPr lang="en-US" dirty="0" smtClean="0"/>
              <a:t>[2] </a:t>
            </a:r>
          </a:p>
          <a:p>
            <a:pPr marL="457200" indent="-457200">
              <a:buFont typeface="+mj-lt"/>
              <a:buAutoNum type="alphaLcPeriod"/>
              <a:tabLst>
                <a:tab pos="8515350" algn="r"/>
              </a:tabLst>
            </a:pPr>
            <a:r>
              <a:rPr lang="en-US" dirty="0" smtClean="0"/>
              <a:t>Most photosynthesis in plants happens in leaves.</a:t>
            </a:r>
            <a:br>
              <a:rPr lang="en-US" dirty="0" smtClean="0"/>
            </a:br>
            <a:r>
              <a:rPr lang="en-US" b="1" dirty="0" err="1" smtClean="0"/>
              <a:t>i</a:t>
            </a:r>
            <a:r>
              <a:rPr lang="en-US" dirty="0" smtClean="0"/>
              <a:t> </a:t>
            </a:r>
            <a:r>
              <a:rPr lang="en-US" dirty="0"/>
              <a:t>Name the two raw materials needed for </a:t>
            </a:r>
            <a:r>
              <a:rPr lang="en-US" dirty="0" smtClean="0"/>
              <a:t>photosynthesis</a:t>
            </a:r>
            <a:r>
              <a:rPr lang="en-US" dirty="0"/>
              <a:t>	</a:t>
            </a:r>
            <a:r>
              <a:rPr lang="en-US" dirty="0" smtClean="0"/>
              <a:t>[2]</a:t>
            </a:r>
            <a:br>
              <a:rPr lang="en-US" dirty="0" smtClean="0"/>
            </a:br>
            <a:r>
              <a:rPr lang="en-US" b="1" dirty="0" smtClean="0"/>
              <a:t>ii</a:t>
            </a:r>
            <a:r>
              <a:rPr lang="en-US" dirty="0" smtClean="0"/>
              <a:t> </a:t>
            </a:r>
            <a:r>
              <a:rPr lang="en-US" dirty="0"/>
              <a:t>Photosynthesis produces </a:t>
            </a:r>
            <a:r>
              <a:rPr lang="en-US" dirty="0" smtClean="0"/>
              <a:t>glucose. Describe </a:t>
            </a:r>
            <a:r>
              <a:rPr lang="en-US" dirty="0"/>
              <a:t>how plants make use of this glucose</a:t>
            </a:r>
            <a:r>
              <a:rPr lang="en-US" dirty="0" smtClean="0"/>
              <a:t>.	[4]</a:t>
            </a:r>
            <a:endParaRPr lang="en-US" dirty="0"/>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34250"/>
          <a:stretch/>
        </p:blipFill>
        <p:spPr>
          <a:xfrm>
            <a:off x="4661153" y="1200646"/>
            <a:ext cx="4171330" cy="2588394"/>
          </a:xfrm>
          <a:prstGeom prst="rect">
            <a:avLst/>
          </a:prstGeom>
        </p:spPr>
      </p:pic>
      <p:sp>
        <p:nvSpPr>
          <p:cNvPr id="7" name="TextBox 6">
            <a:hlinkClick r:id="rId4" action="ppaction://hlinkfile"/>
          </p:cNvPr>
          <p:cNvSpPr txBox="1"/>
          <p:nvPr/>
        </p:nvSpPr>
        <p:spPr>
          <a:xfrm>
            <a:off x="8331108" y="2924944"/>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576667726"/>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dirty="0" smtClean="0"/>
              <a:t>6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72</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699936" cy="5170646"/>
          </a:xfrm>
          <a:prstGeom prst="rect">
            <a:avLst/>
          </a:prstGeom>
          <a:solidFill>
            <a:srgbClr val="F5FC9A"/>
          </a:solidFill>
          <a:ln w="57150">
            <a:solidFill>
              <a:srgbClr val="002060"/>
            </a:solidFill>
          </a:ln>
        </p:spPr>
        <p:txBody>
          <a:bodyPr wrap="square">
            <a:spAutoFit/>
          </a:bodyPr>
          <a:lstStyle/>
          <a:p>
            <a:pPr marL="457200" indent="-457200">
              <a:buFont typeface="+mj-lt"/>
              <a:buAutoNum type="arabicPeriod" startAt="8"/>
              <a:tabLst>
                <a:tab pos="8515350" algn="r"/>
              </a:tabLst>
            </a:pPr>
            <a:r>
              <a:rPr lang="en-US" sz="2200" dirty="0"/>
              <a:t>A student set up the apparatus shown sodium </a:t>
            </a:r>
            <a:r>
              <a:rPr lang="en-US" sz="2200" dirty="0" smtClean="0"/>
              <a:t>hydrogencarbonate in </a:t>
            </a:r>
            <a:r>
              <a:rPr lang="en-US" sz="2200" dirty="0"/>
              <a:t>the diagram to investigate the effect of carbon dioxide concentration on the rate of photosynthesis of a pond plant. The student used five similar pieces of pond plant and five </a:t>
            </a:r>
            <a:r>
              <a:rPr lang="en-US" sz="2200" dirty="0" smtClean="0"/>
              <a:t>different </a:t>
            </a:r>
            <a:r>
              <a:rPr lang="en-US" sz="2200" dirty="0"/>
              <a:t>concentrations of </a:t>
            </a:r>
            <a:r>
              <a:rPr lang="en-US" sz="2200" dirty="0" smtClean="0"/>
              <a:t>sodium </a:t>
            </a:r>
            <a:r>
              <a:rPr lang="en-US" sz="2200" dirty="0"/>
              <a:t>hydrogencarbonate </a:t>
            </a:r>
            <a:r>
              <a:rPr lang="en-US" sz="2200" dirty="0" smtClean="0"/>
              <a:t/>
            </a:r>
            <a:br>
              <a:rPr lang="en-US" sz="2200" dirty="0" smtClean="0"/>
            </a:br>
            <a:r>
              <a:rPr lang="en-US" sz="2200" dirty="0" smtClean="0"/>
              <a:t>(NaHCO</a:t>
            </a:r>
            <a:r>
              <a:rPr lang="en-US" sz="2200" baseline="-25000" dirty="0" smtClean="0"/>
              <a:t>3</a:t>
            </a:r>
            <a:r>
              <a:rPr lang="en-US" sz="2200" dirty="0"/>
              <a:t>) solution, which </a:t>
            </a:r>
            <a:r>
              <a:rPr lang="en-US" sz="2200" dirty="0" smtClean="0"/>
              <a:t/>
            </a:r>
            <a:br>
              <a:rPr lang="en-US" sz="2200" dirty="0" smtClean="0"/>
            </a:br>
            <a:r>
              <a:rPr lang="en-US" sz="2200" dirty="0" smtClean="0"/>
              <a:t>provides </a:t>
            </a:r>
            <a:r>
              <a:rPr lang="en-US" sz="2200" dirty="0"/>
              <a:t>the carbon </a:t>
            </a:r>
            <a:r>
              <a:rPr lang="en-US" sz="2200" dirty="0" smtClean="0"/>
              <a:t/>
            </a:r>
            <a:br>
              <a:rPr lang="en-US" sz="2200" dirty="0" smtClean="0"/>
            </a:br>
            <a:r>
              <a:rPr lang="en-US" sz="2200" dirty="0" smtClean="0"/>
              <a:t>dioxide</a:t>
            </a:r>
            <a:r>
              <a:rPr lang="en-US" sz="2200" dirty="0"/>
              <a:t>. </a:t>
            </a:r>
            <a:r>
              <a:rPr lang="en-US" sz="2200" dirty="0" smtClean="0"/>
              <a:t/>
            </a:r>
            <a:br>
              <a:rPr lang="en-US" sz="2200" dirty="0" smtClean="0"/>
            </a:br>
            <a:r>
              <a:rPr lang="en-US" sz="2200" dirty="0" smtClean="0"/>
              <a:t>The </a:t>
            </a:r>
            <a:r>
              <a:rPr lang="en-US" sz="2200" dirty="0"/>
              <a:t>student counted the </a:t>
            </a:r>
            <a:r>
              <a:rPr lang="en-US" sz="2200" dirty="0" smtClean="0"/>
              <a:t/>
            </a:r>
            <a:br>
              <a:rPr lang="en-US" sz="2200" dirty="0" smtClean="0"/>
            </a:br>
            <a:r>
              <a:rPr lang="en-US" sz="2200" dirty="0" smtClean="0"/>
              <a:t>number </a:t>
            </a:r>
            <a:r>
              <a:rPr lang="en-US" sz="2200" dirty="0"/>
              <a:t>of bubbles </a:t>
            </a:r>
            <a:r>
              <a:rPr lang="en-US" sz="2200" dirty="0" smtClean="0"/>
              <a:t/>
            </a:r>
            <a:br>
              <a:rPr lang="en-US" sz="2200" dirty="0" smtClean="0"/>
            </a:br>
            <a:r>
              <a:rPr lang="en-US" sz="2200" dirty="0" smtClean="0"/>
              <a:t>produced </a:t>
            </a:r>
            <a:r>
              <a:rPr lang="en-US" sz="2200" dirty="0"/>
              <a:t>by the pond </a:t>
            </a:r>
            <a:r>
              <a:rPr lang="en-US" sz="2200" dirty="0" smtClean="0"/>
              <a:t/>
            </a:r>
            <a:br>
              <a:rPr lang="en-US" sz="2200" dirty="0" smtClean="0"/>
            </a:br>
            <a:r>
              <a:rPr lang="en-US" sz="2200" dirty="0" smtClean="0"/>
              <a:t>plant </a:t>
            </a:r>
            <a:r>
              <a:rPr lang="en-US" sz="2200" dirty="0"/>
              <a:t>over a period of five </a:t>
            </a:r>
            <a:r>
              <a:rPr lang="en-US" sz="2200" dirty="0" smtClean="0"/>
              <a:t/>
            </a:r>
            <a:br>
              <a:rPr lang="en-US" sz="2200" dirty="0" smtClean="0"/>
            </a:br>
            <a:r>
              <a:rPr lang="en-US" sz="2200" dirty="0" smtClean="0"/>
              <a:t>minutes.</a:t>
            </a:r>
          </a:p>
          <a:p>
            <a:pPr marL="457200" indent="-457200">
              <a:buFont typeface="+mj-lt"/>
              <a:buAutoNum type="alphaLcPeriod"/>
              <a:tabLst>
                <a:tab pos="8515350" algn="r"/>
              </a:tabLst>
            </a:pPr>
            <a:r>
              <a:rPr lang="en-US" sz="2200" dirty="0" smtClean="0"/>
              <a:t>Explain how the student made sure that the results were due only to the change in carbon dioxide concentration.</a:t>
            </a:r>
            <a:endParaRPr lang="en-US" sz="2200" dirty="0"/>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a:stretch/>
        </p:blipFill>
        <p:spPr>
          <a:xfrm>
            <a:off x="4139952" y="2852936"/>
            <a:ext cx="4638000" cy="2675042"/>
          </a:xfrm>
          <a:prstGeom prst="rect">
            <a:avLst/>
          </a:prstGeom>
        </p:spPr>
      </p:pic>
      <p:sp>
        <p:nvSpPr>
          <p:cNvPr id="8" name="TextBox 7">
            <a:hlinkClick r:id="rId4" action="ppaction://hlinkfile"/>
          </p:cNvPr>
          <p:cNvSpPr txBox="1"/>
          <p:nvPr/>
        </p:nvSpPr>
        <p:spPr>
          <a:xfrm>
            <a:off x="8316416" y="2670011"/>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970130332"/>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dirty="0" smtClean="0"/>
              <a:t>6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72</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699936" cy="5509200"/>
          </a:xfrm>
          <a:prstGeom prst="rect">
            <a:avLst/>
          </a:prstGeom>
          <a:solidFill>
            <a:srgbClr val="F5FC9A"/>
          </a:solidFill>
          <a:ln w="57150">
            <a:solidFill>
              <a:srgbClr val="002060"/>
            </a:solidFill>
          </a:ln>
        </p:spPr>
        <p:txBody>
          <a:bodyPr wrap="square">
            <a:spAutoFit/>
          </a:bodyPr>
          <a:lstStyle/>
          <a:p>
            <a:r>
              <a:rPr lang="en-US" sz="2400" dirty="0" smtClean="0"/>
              <a:t>The </a:t>
            </a:r>
            <a:r>
              <a:rPr lang="en-US" sz="2400" dirty="0"/>
              <a:t>student repeated the investigation at each concentration and calculated the rate of photosynthesis. The student’s results are shown in the table below.</a:t>
            </a:r>
            <a:r>
              <a:rPr lang="en-US" sz="2400" b="1" dirty="0" smtClean="0"/>
              <a:t/>
            </a:r>
            <a:br>
              <a:rPr lang="en-US" sz="2400" b="1" dirty="0" smtClean="0"/>
            </a:br>
            <a:endParaRPr lang="en-US" sz="1400" b="1" i="1" dirty="0"/>
          </a:p>
          <a:p>
            <a:endParaRPr lang="en-US" sz="1400" b="1" i="1" dirty="0" smtClean="0"/>
          </a:p>
          <a:p>
            <a:endParaRPr lang="en-US" b="1" i="1" dirty="0"/>
          </a:p>
          <a:p>
            <a:endParaRPr lang="en-US" b="1" i="1" dirty="0" smtClean="0"/>
          </a:p>
          <a:p>
            <a:endParaRPr lang="en-US" b="1" i="1" dirty="0"/>
          </a:p>
          <a:p>
            <a:endParaRPr lang="en-US" b="1" i="1" dirty="0" smtClean="0"/>
          </a:p>
          <a:p>
            <a:endParaRPr lang="en-US" b="1" i="1" dirty="0"/>
          </a:p>
          <a:p>
            <a:endParaRPr lang="en-US" b="1" i="1" dirty="0" smtClean="0"/>
          </a:p>
          <a:p>
            <a:endParaRPr lang="en-US" b="1" i="1" dirty="0"/>
          </a:p>
          <a:p>
            <a:endParaRPr lang="en-US" b="1" i="1" dirty="0" smtClean="0"/>
          </a:p>
          <a:p>
            <a:endParaRPr lang="en-US" b="1" i="1" dirty="0"/>
          </a:p>
          <a:p>
            <a:endParaRPr lang="en-US" b="1" i="1" dirty="0" smtClean="0"/>
          </a:p>
          <a:p>
            <a:endParaRPr lang="en-US" b="1" i="1" dirty="0"/>
          </a:p>
          <a:p>
            <a:endParaRPr lang="en-US" b="1" i="1" dirty="0" smtClean="0"/>
          </a:p>
          <a:p>
            <a:endParaRPr lang="en-US" b="1" i="1" dirty="0"/>
          </a:p>
          <a:p>
            <a:endParaRPr lang="en-US" i="1" dirty="0"/>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417875367"/>
              </p:ext>
            </p:extLst>
          </p:nvPr>
        </p:nvGraphicFramePr>
        <p:xfrm>
          <a:off x="323528" y="2420888"/>
          <a:ext cx="8424935" cy="4023360"/>
        </p:xfrm>
        <a:graphic>
          <a:graphicData uri="http://schemas.openxmlformats.org/drawingml/2006/table">
            <a:tbl>
              <a:tblPr firstRow="1" bandRow="1">
                <a:tableStyleId>{5C22544A-7EE6-4342-B048-85BDC9FD1C3A}</a:tableStyleId>
              </a:tblPr>
              <a:tblGrid>
                <a:gridCol w="3240360"/>
                <a:gridCol w="2016224"/>
                <a:gridCol w="1008112"/>
                <a:gridCol w="1080120"/>
                <a:gridCol w="1080119"/>
              </a:tblGrid>
              <a:tr h="370840">
                <a:tc rowSpan="2">
                  <a:txBody>
                    <a:bodyPr/>
                    <a:lstStyle/>
                    <a:p>
                      <a:r>
                        <a:rPr lang="en-US" sz="2400" dirty="0" smtClean="0">
                          <a:latin typeface="Arial" panose="020B0604020202020204" pitchFamily="34" charset="0"/>
                          <a:cs typeface="Arial" panose="020B0604020202020204" pitchFamily="34" charset="0"/>
                        </a:rPr>
                        <a:t>Carbon dioxide concentration / %</a:t>
                      </a:r>
                      <a:endParaRPr lang="en-US" sz="2400" dirty="0">
                        <a:latin typeface="Arial" panose="020B0604020202020204" pitchFamily="34" charset="0"/>
                        <a:cs typeface="Arial" panose="020B0604020202020204" pitchFamily="34" charset="0"/>
                      </a:endParaRPr>
                    </a:p>
                  </a:txBody>
                  <a:tcPr/>
                </a:tc>
                <a:tc gridSpan="4">
                  <a:txBody>
                    <a:bodyPr/>
                    <a:lstStyle/>
                    <a:p>
                      <a:pPr algn="ctr"/>
                      <a:r>
                        <a:rPr lang="en-US" sz="2400" dirty="0" smtClean="0">
                          <a:latin typeface="Arial" panose="020B0604020202020204" pitchFamily="34" charset="0"/>
                          <a:cs typeface="Arial" panose="020B0604020202020204" pitchFamily="34" charset="0"/>
                        </a:rPr>
                        <a:t>Rate of photosynthesis / number of bubbles per minute</a:t>
                      </a:r>
                      <a:endParaRPr lang="en-US" sz="2400" dirty="0">
                        <a:latin typeface="Arial" panose="020B0604020202020204" pitchFamily="34" charset="0"/>
                        <a:cs typeface="Arial" panose="020B0604020202020204" pitchFamily="34" charset="0"/>
                      </a:endParaRPr>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tr>
              <a:tr h="370840">
                <a:tc vMerge="1">
                  <a:txBody>
                    <a:bodyPr/>
                    <a:lstStyle/>
                    <a:p>
                      <a:endParaRPr lang="en-US" dirty="0"/>
                    </a:p>
                  </a:txBody>
                  <a:tcPr/>
                </a:tc>
                <a:tc>
                  <a:txBody>
                    <a:bodyPr/>
                    <a:lstStyle/>
                    <a:p>
                      <a:pPr algn="ctr"/>
                      <a:r>
                        <a:rPr lang="en-US" sz="2400" dirty="0" smtClean="0">
                          <a:latin typeface="Arial" panose="020B0604020202020204" pitchFamily="34" charset="0"/>
                          <a:cs typeface="Arial" panose="020B0604020202020204" pitchFamily="34" charset="0"/>
                        </a:rPr>
                        <a:t>1</a:t>
                      </a:r>
                      <a:r>
                        <a:rPr lang="en-US" sz="2400" baseline="30000" dirty="0" smtClean="0">
                          <a:latin typeface="Arial" panose="020B0604020202020204" pitchFamily="34" charset="0"/>
                          <a:cs typeface="Arial" panose="020B0604020202020204" pitchFamily="34" charset="0"/>
                        </a:rPr>
                        <a:t>st</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2</a:t>
                      </a:r>
                      <a:r>
                        <a:rPr lang="en-US" sz="2400" baseline="30000" dirty="0" smtClean="0">
                          <a:latin typeface="Arial" panose="020B0604020202020204" pitchFamily="34" charset="0"/>
                          <a:cs typeface="Arial" panose="020B0604020202020204" pitchFamily="34" charset="0"/>
                        </a:rPr>
                        <a:t>nd</a:t>
                      </a:r>
                      <a:r>
                        <a:rPr lang="en-US" sz="2400" dirty="0" smtClean="0">
                          <a:latin typeface="Arial" panose="020B0604020202020204" pitchFamily="34" charset="0"/>
                          <a:cs typeface="Arial" panose="020B0604020202020204" pitchFamily="34" charset="0"/>
                        </a:rPr>
                        <a:t> </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3</a:t>
                      </a:r>
                      <a:r>
                        <a:rPr lang="en-US" sz="2400" baseline="30000" dirty="0" smtClean="0">
                          <a:latin typeface="Arial" panose="020B0604020202020204" pitchFamily="34" charset="0"/>
                          <a:cs typeface="Arial" panose="020B0604020202020204" pitchFamily="34" charset="0"/>
                        </a:rPr>
                        <a:t>rd</a:t>
                      </a:r>
                      <a:r>
                        <a:rPr lang="en-US" sz="2400" dirty="0" smtClean="0">
                          <a:latin typeface="Arial" panose="020B0604020202020204" pitchFamily="34" charset="0"/>
                          <a:cs typeface="Arial" panose="020B0604020202020204" pitchFamily="34" charset="0"/>
                        </a:rPr>
                        <a:t>  </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Mean</a:t>
                      </a:r>
                      <a:endParaRPr lang="en-US" sz="2400" dirty="0">
                        <a:latin typeface="Arial" panose="020B0604020202020204" pitchFamily="34" charset="0"/>
                        <a:cs typeface="Arial" panose="020B0604020202020204" pitchFamily="34" charset="0"/>
                      </a:endParaRPr>
                    </a:p>
                  </a:txBody>
                  <a:tcPr/>
                </a:tc>
              </a:tr>
              <a:tr h="370840">
                <a:tc>
                  <a:txBody>
                    <a:bodyPr/>
                    <a:lstStyle/>
                    <a:p>
                      <a:pPr algn="ctr"/>
                      <a:r>
                        <a:rPr lang="en-US" sz="2400" dirty="0" smtClean="0">
                          <a:latin typeface="Arial" panose="020B0604020202020204" pitchFamily="34" charset="0"/>
                          <a:cs typeface="Arial" panose="020B0604020202020204" pitchFamily="34" charset="0"/>
                        </a:rPr>
                        <a:t>0</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3</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2</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4</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3</a:t>
                      </a:r>
                      <a:endParaRPr lang="en-US" sz="2400" dirty="0">
                        <a:latin typeface="Arial" panose="020B0604020202020204" pitchFamily="34" charset="0"/>
                        <a:cs typeface="Arial" panose="020B0604020202020204" pitchFamily="34" charset="0"/>
                      </a:endParaRPr>
                    </a:p>
                  </a:txBody>
                  <a:tcPr/>
                </a:tc>
              </a:tr>
              <a:tr h="370840">
                <a:tc>
                  <a:txBody>
                    <a:bodyPr/>
                    <a:lstStyle/>
                    <a:p>
                      <a:pPr algn="ctr"/>
                      <a:r>
                        <a:rPr lang="en-US" sz="2400" dirty="0" smtClean="0">
                          <a:latin typeface="Arial" panose="020B0604020202020204" pitchFamily="34" charset="0"/>
                          <a:cs typeface="Arial" panose="020B0604020202020204" pitchFamily="34" charset="0"/>
                        </a:rPr>
                        <a:t>0.1</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6</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4</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5</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5</a:t>
                      </a:r>
                      <a:endParaRPr lang="en-US" sz="2400" dirty="0">
                        <a:latin typeface="Arial" panose="020B0604020202020204" pitchFamily="34" charset="0"/>
                        <a:cs typeface="Arial" panose="020B0604020202020204" pitchFamily="34" charset="0"/>
                      </a:endParaRPr>
                    </a:p>
                  </a:txBody>
                  <a:tcPr/>
                </a:tc>
              </a:tr>
              <a:tr h="370840">
                <a:tc>
                  <a:txBody>
                    <a:bodyPr/>
                    <a:lstStyle/>
                    <a:p>
                      <a:pPr algn="ctr"/>
                      <a:r>
                        <a:rPr lang="en-US" sz="2400" dirty="0" smtClean="0">
                          <a:latin typeface="Arial" panose="020B0604020202020204" pitchFamily="34" charset="0"/>
                          <a:cs typeface="Arial" panose="020B0604020202020204" pitchFamily="34" charset="0"/>
                        </a:rPr>
                        <a:t>0.2</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12</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7</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11</a:t>
                      </a:r>
                      <a:endParaRPr lang="en-US" sz="2400" dirty="0">
                        <a:latin typeface="Arial" panose="020B0604020202020204" pitchFamily="34" charset="0"/>
                        <a:cs typeface="Arial" panose="020B0604020202020204" pitchFamily="34" charset="0"/>
                      </a:endParaRPr>
                    </a:p>
                  </a:txBody>
                  <a:tcPr/>
                </a:tc>
                <a:tc>
                  <a:txBody>
                    <a:bodyPr/>
                    <a:lstStyle/>
                    <a:p>
                      <a:pPr algn="ctr"/>
                      <a:endParaRPr lang="en-US" sz="2400" dirty="0">
                        <a:latin typeface="Arial" panose="020B0604020202020204" pitchFamily="34" charset="0"/>
                        <a:cs typeface="Arial" panose="020B0604020202020204" pitchFamily="34" charset="0"/>
                      </a:endParaRPr>
                    </a:p>
                  </a:txBody>
                  <a:tcPr>
                    <a:solidFill>
                      <a:schemeClr val="accent5">
                        <a:lumMod val="75000"/>
                      </a:schemeClr>
                    </a:solidFill>
                  </a:tcPr>
                </a:tc>
              </a:tr>
              <a:tr h="370840">
                <a:tc>
                  <a:txBody>
                    <a:bodyPr/>
                    <a:lstStyle/>
                    <a:p>
                      <a:pPr algn="ctr"/>
                      <a:r>
                        <a:rPr lang="en-US" sz="2400" dirty="0" smtClean="0">
                          <a:latin typeface="Arial" panose="020B0604020202020204" pitchFamily="34" charset="0"/>
                          <a:cs typeface="Arial" panose="020B0604020202020204" pitchFamily="34" charset="0"/>
                        </a:rPr>
                        <a:t>0.3</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14</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16</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16</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15</a:t>
                      </a:r>
                      <a:endParaRPr lang="en-US" sz="2400" dirty="0">
                        <a:latin typeface="Arial" panose="020B0604020202020204" pitchFamily="34" charset="0"/>
                        <a:cs typeface="Arial" panose="020B0604020202020204" pitchFamily="34" charset="0"/>
                      </a:endParaRPr>
                    </a:p>
                  </a:txBody>
                  <a:tcPr/>
                </a:tc>
              </a:tr>
              <a:tr h="370840">
                <a:tc>
                  <a:txBody>
                    <a:bodyPr/>
                    <a:lstStyle/>
                    <a:p>
                      <a:pPr algn="ctr"/>
                      <a:r>
                        <a:rPr lang="en-US" sz="2400" dirty="0" smtClean="0">
                          <a:latin typeface="Arial" panose="020B0604020202020204" pitchFamily="34" charset="0"/>
                          <a:cs typeface="Arial" panose="020B0604020202020204" pitchFamily="34" charset="0"/>
                        </a:rPr>
                        <a:t>0.4</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18</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22</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21</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20</a:t>
                      </a:r>
                      <a:endParaRPr lang="en-US" sz="2400" dirty="0">
                        <a:latin typeface="Arial" panose="020B0604020202020204" pitchFamily="34" charset="0"/>
                        <a:cs typeface="Arial" panose="020B0604020202020204" pitchFamily="34" charset="0"/>
                      </a:endParaRPr>
                    </a:p>
                  </a:txBody>
                  <a:tcPr/>
                </a:tc>
              </a:tr>
              <a:tr h="370840">
                <a:tc>
                  <a:txBody>
                    <a:bodyPr/>
                    <a:lstStyle/>
                    <a:p>
                      <a:pPr algn="ctr"/>
                      <a:r>
                        <a:rPr lang="en-US" sz="2400" dirty="0" smtClean="0">
                          <a:latin typeface="Arial" panose="020B0604020202020204" pitchFamily="34" charset="0"/>
                          <a:cs typeface="Arial" panose="020B0604020202020204" pitchFamily="34" charset="0"/>
                        </a:rPr>
                        <a:t>0.5</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19</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23</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21</a:t>
                      </a:r>
                      <a:endParaRPr lang="en-US" sz="2400" dirty="0">
                        <a:latin typeface="Arial" panose="020B0604020202020204" pitchFamily="34" charset="0"/>
                        <a:cs typeface="Arial" panose="020B0604020202020204" pitchFamily="34" charset="0"/>
                      </a:endParaRPr>
                    </a:p>
                  </a:txBody>
                  <a:tcPr/>
                </a:tc>
                <a:tc>
                  <a:txBody>
                    <a:bodyPr/>
                    <a:lstStyle/>
                    <a:p>
                      <a:pPr algn="ctr"/>
                      <a:r>
                        <a:rPr lang="en-US" sz="2400" dirty="0" smtClean="0">
                          <a:latin typeface="Arial" panose="020B0604020202020204" pitchFamily="34" charset="0"/>
                          <a:cs typeface="Arial" panose="020B0604020202020204" pitchFamily="34" charset="0"/>
                        </a:rPr>
                        <a:t>21</a:t>
                      </a:r>
                      <a:endParaRPr lang="en-US" sz="2400" dirty="0">
                        <a:latin typeface="Arial" panose="020B0604020202020204" pitchFamily="34" charset="0"/>
                        <a:cs typeface="Arial" panose="020B0604020202020204" pitchFamily="34" charset="0"/>
                      </a:endParaRPr>
                    </a:p>
                  </a:txBody>
                  <a:tcPr/>
                </a:tc>
              </a:tr>
            </a:tbl>
          </a:graphicData>
        </a:graphic>
      </p:graphicFrame>
      <p:sp>
        <p:nvSpPr>
          <p:cNvPr id="8" name="TextBox 7">
            <a:hlinkClick r:id="rId3" action="ppaction://hlinkfile"/>
          </p:cNvPr>
          <p:cNvSpPr txBox="1"/>
          <p:nvPr/>
        </p:nvSpPr>
        <p:spPr>
          <a:xfrm>
            <a:off x="8233898" y="425418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45806579"/>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dirty="0" smtClean="0"/>
              <a:t>6 – End of Chapter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72</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4744"/>
            <a:ext cx="8699936" cy="5493801"/>
          </a:xfrm>
          <a:prstGeom prst="rect">
            <a:avLst/>
          </a:prstGeom>
          <a:solidFill>
            <a:srgbClr val="F5FC9A"/>
          </a:solidFill>
          <a:ln w="57150">
            <a:solidFill>
              <a:srgbClr val="002060"/>
            </a:solidFill>
          </a:ln>
        </p:spPr>
        <p:txBody>
          <a:bodyPr wrap="square">
            <a:spAutoFit/>
          </a:bodyPr>
          <a:lstStyle/>
          <a:p>
            <a:pPr marL="400050" indent="-400050">
              <a:buFont typeface="+mj-lt"/>
              <a:buAutoNum type="alphaLcPeriod" startAt="2"/>
              <a:tabLst>
                <a:tab pos="8515350" algn="r"/>
              </a:tabLst>
            </a:pPr>
            <a:r>
              <a:rPr lang="en-US" sz="2270" b="1" dirty="0" err="1" smtClean="0"/>
              <a:t>i</a:t>
            </a:r>
            <a:r>
              <a:rPr lang="en-US" sz="2270" dirty="0" smtClean="0"/>
              <a:t> </a:t>
            </a:r>
            <a:r>
              <a:rPr lang="en-US" sz="2270" dirty="0"/>
              <a:t>Calculate the mean rate of photosynthesis when the carbon dioxide concentration was 0.2%. </a:t>
            </a:r>
            <a:r>
              <a:rPr lang="en-US" sz="2270" dirty="0" smtClean="0"/>
              <a:t>	[1]</a:t>
            </a:r>
            <a:br>
              <a:rPr lang="en-US" sz="2270" dirty="0" smtClean="0"/>
            </a:br>
            <a:r>
              <a:rPr lang="en-US" sz="2270" b="1" dirty="0" smtClean="0"/>
              <a:t>ii</a:t>
            </a:r>
            <a:r>
              <a:rPr lang="en-US" sz="2270" dirty="0" smtClean="0"/>
              <a:t> </a:t>
            </a:r>
            <a:r>
              <a:rPr lang="en-US" sz="2270" dirty="0"/>
              <a:t>Plot the results from the table on graph paper. Draw an appropriate line on the graph </a:t>
            </a:r>
            <a:r>
              <a:rPr lang="en-US" sz="2270" dirty="0" smtClean="0"/>
              <a:t>to show </a:t>
            </a:r>
            <a:r>
              <a:rPr lang="en-US" sz="2270" dirty="0"/>
              <a:t>the relationship between carbon dioxide concentration and the rate of photosynthesis. </a:t>
            </a:r>
            <a:r>
              <a:rPr lang="en-US" sz="2270" dirty="0" smtClean="0"/>
              <a:t>	[</a:t>
            </a:r>
            <a:r>
              <a:rPr lang="en-US" sz="2270" dirty="0"/>
              <a:t>2] </a:t>
            </a:r>
            <a:endParaRPr lang="en-US" sz="2270" dirty="0" smtClean="0"/>
          </a:p>
          <a:p>
            <a:pPr marL="400050" indent="-400050">
              <a:buFont typeface="+mj-lt"/>
              <a:buAutoNum type="alphaLcPeriod" startAt="2"/>
              <a:tabLst>
                <a:tab pos="8515350" algn="r"/>
              </a:tabLst>
            </a:pPr>
            <a:r>
              <a:rPr lang="en-US" sz="2270" dirty="0" smtClean="0"/>
              <a:t>Explain </a:t>
            </a:r>
            <a:r>
              <a:rPr lang="en-US" sz="2270" dirty="0"/>
              <a:t>the effect of increasing carbon dioxide concentration on the rate of </a:t>
            </a:r>
            <a:r>
              <a:rPr lang="en-US" sz="2270" dirty="0" smtClean="0"/>
              <a:t>photosynthesis up </a:t>
            </a:r>
            <a:r>
              <a:rPr lang="en-US" sz="2270" dirty="0"/>
              <a:t>to 0.4% as shown in your graph. </a:t>
            </a:r>
            <a:r>
              <a:rPr lang="en-US" sz="2270" dirty="0" smtClean="0"/>
              <a:t>	[</a:t>
            </a:r>
            <a:r>
              <a:rPr lang="en-US" sz="2270" dirty="0"/>
              <a:t>2]</a:t>
            </a:r>
          </a:p>
          <a:p>
            <a:pPr marL="400050" indent="-400050">
              <a:buFont typeface="+mj-lt"/>
              <a:buAutoNum type="alphaLcPeriod" startAt="2"/>
              <a:tabLst>
                <a:tab pos="8515350" algn="r"/>
              </a:tabLst>
            </a:pPr>
            <a:r>
              <a:rPr lang="en-US" sz="2270" dirty="0" smtClean="0"/>
              <a:t>Suggest </a:t>
            </a:r>
            <a:r>
              <a:rPr lang="en-US" sz="2270" dirty="0"/>
              <a:t>the result that the student would get if a carbon dioxide concentration of 0.6% </a:t>
            </a:r>
            <a:r>
              <a:rPr lang="en-US" sz="2270" dirty="0" smtClean="0"/>
              <a:t>was used </a:t>
            </a:r>
            <a:r>
              <a:rPr lang="en-US" sz="2270" dirty="0"/>
              <a:t>and explain your answer. </a:t>
            </a:r>
            <a:r>
              <a:rPr lang="en-US" sz="2270" dirty="0" smtClean="0"/>
              <a:t>	[</a:t>
            </a:r>
            <a:r>
              <a:rPr lang="en-US" sz="2270" dirty="0"/>
              <a:t>3]</a:t>
            </a:r>
          </a:p>
          <a:p>
            <a:pPr marL="400050" indent="-400050">
              <a:buFont typeface="+mj-lt"/>
              <a:buAutoNum type="alphaLcPeriod" startAt="2"/>
              <a:tabLst>
                <a:tab pos="8515350" algn="r"/>
              </a:tabLst>
            </a:pPr>
            <a:r>
              <a:rPr lang="en-US" sz="2270" dirty="0" smtClean="0"/>
              <a:t>The </a:t>
            </a:r>
            <a:r>
              <a:rPr lang="en-US" sz="2270" dirty="0"/>
              <a:t>student used tap water as the 0% carbon dioxide concentration. Explain why the </a:t>
            </a:r>
            <a:r>
              <a:rPr lang="en-US" sz="2270" dirty="0" smtClean="0"/>
              <a:t>student recorded </a:t>
            </a:r>
            <a:r>
              <a:rPr lang="en-US" sz="2270" dirty="0"/>
              <a:t>some bubbles being produced. </a:t>
            </a:r>
            <a:r>
              <a:rPr lang="en-US" sz="2270" dirty="0" smtClean="0"/>
              <a:t>	[</a:t>
            </a:r>
            <a:r>
              <a:rPr lang="en-US" sz="2270" dirty="0"/>
              <a:t>1]</a:t>
            </a:r>
          </a:p>
          <a:p>
            <a:pPr marL="400050" indent="-400050" algn="ctr">
              <a:tabLst>
                <a:tab pos="8515350" algn="r"/>
              </a:tabLst>
            </a:pPr>
            <a:r>
              <a:rPr lang="en-US" sz="2270" i="1" dirty="0"/>
              <a:t>[Cambridge IGCSE® Biology 0610/32, Question 3, October/November 2009]</a:t>
            </a:r>
            <a:endParaRPr lang="en-US" sz="2270" i="1" dirty="0"/>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6" name="TextBox 5">
            <a:hlinkClick r:id="rId3" action="ppaction://hlinkfile"/>
          </p:cNvPr>
          <p:cNvSpPr txBox="1"/>
          <p:nvPr/>
        </p:nvSpPr>
        <p:spPr>
          <a:xfrm>
            <a:off x="8233898" y="569434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324796268"/>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2400" dirty="0"/>
              <a:t>Exercise 6.1 </a:t>
            </a:r>
            <a:r>
              <a:rPr lang="en-US" sz="2400" dirty="0" smtClean="0"/>
              <a:t>- How </a:t>
            </a:r>
            <a:r>
              <a:rPr lang="en-US" sz="2400" dirty="0"/>
              <a:t>a palisade cell obtains its requirements</a:t>
            </a:r>
            <a:endParaRPr lang="en-GB" sz="24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1079500" algn="l"/>
                <a:tab pos="2524125" algn="l"/>
                <a:tab pos="4005263" algn="l"/>
                <a:tab pos="5541963" algn="l"/>
                <a:tab pos="6858000" algn="l"/>
              </a:tabLst>
            </a:pPr>
            <a:r>
              <a:rPr lang="en-US" sz="1700" dirty="0" smtClean="0"/>
              <a:t>Write </a:t>
            </a:r>
            <a:r>
              <a:rPr lang="en-US" sz="1700" dirty="0"/>
              <a:t>short descriptions in each box, to explain how a palisade cell in a leaf obtains its requirements for </a:t>
            </a:r>
            <a:r>
              <a:rPr lang="en-US" sz="1700" dirty="0" err="1"/>
              <a:t>rhotosynthesis</a:t>
            </a:r>
            <a:r>
              <a:rPr lang="en-US" sz="1700" dirty="0"/>
              <a:t>, and what happens to the </a:t>
            </a:r>
            <a:r>
              <a:rPr lang="en-US" sz="1700" dirty="0" smtClean="0"/>
              <a:t>products. Use </a:t>
            </a:r>
            <a:r>
              <a:rPr lang="en-US" sz="1700" dirty="0"/>
              <a:t>each of these words at least </a:t>
            </a:r>
            <a:r>
              <a:rPr lang="en-US" sz="1700" dirty="0" smtClean="0"/>
              <a:t>once.</a:t>
            </a:r>
            <a:br>
              <a:rPr lang="en-US" sz="1700" dirty="0" smtClean="0"/>
            </a:br>
            <a:r>
              <a:rPr lang="en-US" sz="1700" dirty="0" smtClean="0"/>
              <a:t>	</a:t>
            </a:r>
            <a:r>
              <a:rPr lang="en-US" sz="1700" b="1" dirty="0" smtClean="0"/>
              <a:t>air 	space 	diffusion 	epidermis 	osmosis 	phloem 	starch	root 	hair 	stoma 	transparent 	sucrose 	xylem</a:t>
            </a:r>
          </a:p>
          <a:p>
            <a:pPr>
              <a:buClr>
                <a:srgbClr val="C00000"/>
              </a:buClr>
              <a:tabLst>
                <a:tab pos="809625" algn="l"/>
                <a:tab pos="1073150" algn="l"/>
                <a:tab pos="8435975" algn="r"/>
              </a:tabLst>
            </a:pP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35</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09185" cy="923330"/>
          </a:xfrm>
          <a:prstGeom prst="rect">
            <a:avLst/>
          </a:prstGeom>
          <a:solidFill>
            <a:srgbClr val="C1D6FF"/>
          </a:solidFill>
          <a:ln w="38100">
            <a:solidFill>
              <a:srgbClr val="0070C0"/>
            </a:solidFill>
          </a:ln>
        </p:spPr>
        <p:txBody>
          <a:bodyPr wrap="square">
            <a:spAutoFit/>
          </a:bodyPr>
          <a:lstStyle/>
          <a:p>
            <a:r>
              <a:rPr lang="en-US" dirty="0"/>
              <a:t>Writing these descriptions will help you to </a:t>
            </a:r>
            <a:r>
              <a:rPr lang="en-US" dirty="0" err="1"/>
              <a:t>summarise</a:t>
            </a:r>
            <a:r>
              <a:rPr lang="en-US" dirty="0"/>
              <a:t> and remember how a palisade cell obtains the things </a:t>
            </a:r>
            <a:r>
              <a:rPr lang="en-US" dirty="0" smtClean="0"/>
              <a:t>it needs </a:t>
            </a:r>
            <a:r>
              <a:rPr lang="en-US" dirty="0"/>
              <a:t>for photosynthesis, and the fate of the products.</a:t>
            </a: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38188" r="34250"/>
          <a:stretch/>
        </p:blipFill>
        <p:spPr>
          <a:xfrm>
            <a:off x="3561546" y="3789040"/>
            <a:ext cx="1874550" cy="2811955"/>
          </a:xfrm>
          <a:prstGeom prst="rect">
            <a:avLst/>
          </a:prstGeom>
        </p:spPr>
      </p:pic>
      <p:sp>
        <p:nvSpPr>
          <p:cNvPr id="4" name="Rectangle 3"/>
          <p:cNvSpPr/>
          <p:nvPr/>
        </p:nvSpPr>
        <p:spPr>
          <a:xfrm>
            <a:off x="251520" y="3789040"/>
            <a:ext cx="3310026" cy="281195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dirty="0" smtClean="0">
                <a:solidFill>
                  <a:schemeClr val="tx1"/>
                </a:solidFill>
              </a:rPr>
              <a:t>Light Energy</a:t>
            </a:r>
            <a:endParaRPr lang="en-US" dirty="0">
              <a:solidFill>
                <a:schemeClr val="tx1"/>
              </a:solidFill>
            </a:endParaRPr>
          </a:p>
        </p:txBody>
      </p:sp>
      <p:sp>
        <p:nvSpPr>
          <p:cNvPr id="8" name="Rectangle 7"/>
          <p:cNvSpPr/>
          <p:nvPr/>
        </p:nvSpPr>
        <p:spPr>
          <a:xfrm>
            <a:off x="5436095" y="3789039"/>
            <a:ext cx="3324609" cy="281195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dirty="0" smtClean="0">
                <a:solidFill>
                  <a:schemeClr val="tx1"/>
                </a:solidFill>
              </a:rPr>
              <a:t>Oxygen</a:t>
            </a:r>
            <a:endParaRPr lang="en-US" dirty="0">
              <a:solidFill>
                <a:schemeClr val="tx1"/>
              </a:solidFill>
            </a:endParaRPr>
          </a:p>
        </p:txBody>
      </p:sp>
    </p:spTree>
    <p:extLst>
      <p:ext uri="{BB962C8B-B14F-4D97-AF65-F5344CB8AC3E}">
        <p14:creationId xmlns:p14="http://schemas.microsoft.com/office/powerpoint/2010/main" val="2232016614"/>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2400" dirty="0"/>
              <a:t>Exercise 6.1 </a:t>
            </a:r>
            <a:r>
              <a:rPr lang="en-US" sz="2400" dirty="0" smtClean="0"/>
              <a:t>- How </a:t>
            </a:r>
            <a:r>
              <a:rPr lang="en-US" sz="2400" dirty="0"/>
              <a:t>a palisade cell obtains its requirements</a:t>
            </a:r>
            <a:endParaRPr lang="en-GB" sz="2400" b="1" dirty="0" smtClean="0"/>
          </a:p>
        </p:txBody>
      </p:sp>
      <p:sp>
        <p:nvSpPr>
          <p:cNvPr id="6" name="Rectangle 33"/>
          <p:cNvSpPr/>
          <p:nvPr/>
        </p:nvSpPr>
        <p:spPr>
          <a:xfrm>
            <a:off x="179512" y="1124744"/>
            <a:ext cx="8712968" cy="547607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a:buClr>
                <a:srgbClr val="C00000"/>
              </a:buClr>
              <a:tabLst>
                <a:tab pos="1079500" algn="l"/>
                <a:tab pos="2524125" algn="l"/>
                <a:tab pos="4005263" algn="l"/>
                <a:tab pos="5541963" algn="l"/>
                <a:tab pos="6858000" algn="l"/>
              </a:tabLst>
            </a:pPr>
            <a:endParaRPr lang="en-US" sz="1700" dirty="0"/>
          </a:p>
          <a:p>
            <a:pPr>
              <a:buClr>
                <a:srgbClr val="C00000"/>
              </a:buClr>
              <a:tabLst>
                <a:tab pos="1079500" algn="l"/>
                <a:tab pos="2524125" algn="l"/>
                <a:tab pos="4005263" algn="l"/>
                <a:tab pos="5541963" algn="l"/>
                <a:tab pos="6858000" algn="l"/>
              </a:tabLst>
            </a:pPr>
            <a:endParaRPr lang="en-US" sz="1700" b="1" dirty="0" smtClean="0"/>
          </a:p>
          <a:p>
            <a:pPr>
              <a:buClr>
                <a:srgbClr val="C00000"/>
              </a:buClr>
              <a:tabLst>
                <a:tab pos="1079500" algn="l"/>
                <a:tab pos="2524125" algn="l"/>
                <a:tab pos="4005263" algn="l"/>
                <a:tab pos="5541963" algn="l"/>
                <a:tab pos="6858000" algn="l"/>
              </a:tabLst>
            </a:pPr>
            <a:endParaRPr lang="en-US" sz="1700" b="1" dirty="0"/>
          </a:p>
          <a:p>
            <a:pPr>
              <a:buClr>
                <a:srgbClr val="C00000"/>
              </a:buClr>
              <a:tabLst>
                <a:tab pos="1079500" algn="l"/>
                <a:tab pos="2524125" algn="l"/>
                <a:tab pos="4005263" algn="l"/>
                <a:tab pos="5541963" algn="l"/>
                <a:tab pos="6858000" algn="l"/>
              </a:tabLst>
            </a:pPr>
            <a:endParaRPr lang="en-US" sz="1700" b="1" dirty="0" smtClean="0"/>
          </a:p>
          <a:p>
            <a:pPr>
              <a:buClr>
                <a:srgbClr val="C00000"/>
              </a:buClr>
              <a:tabLst>
                <a:tab pos="1079500" algn="l"/>
                <a:tab pos="2524125" algn="l"/>
                <a:tab pos="4005263" algn="l"/>
                <a:tab pos="5541963" algn="l"/>
                <a:tab pos="6858000" algn="l"/>
              </a:tabLst>
            </a:pPr>
            <a:endParaRPr lang="en-US" sz="1700" b="1" dirty="0"/>
          </a:p>
          <a:p>
            <a:pPr>
              <a:buClr>
                <a:srgbClr val="C00000"/>
              </a:buClr>
              <a:tabLst>
                <a:tab pos="1079500" algn="l"/>
                <a:tab pos="2524125" algn="l"/>
                <a:tab pos="4005263" algn="l"/>
                <a:tab pos="5541963" algn="l"/>
                <a:tab pos="6858000" algn="l"/>
              </a:tabLst>
            </a:pPr>
            <a:endParaRPr lang="en-US" sz="1700" b="1" dirty="0" smtClean="0"/>
          </a:p>
          <a:p>
            <a:pPr>
              <a:buClr>
                <a:srgbClr val="C00000"/>
              </a:buClr>
              <a:tabLst>
                <a:tab pos="809625" algn="l"/>
                <a:tab pos="1073150" algn="l"/>
                <a:tab pos="8435975" algn="r"/>
              </a:tabLst>
            </a:pP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37</a:t>
            </a:r>
            <a:endParaRPr lang="en-GB" sz="960" b="1" dirty="0">
              <a:latin typeface="Arial" panose="020B0604020202020204" pitchFamily="34" charset="0"/>
              <a:cs typeface="Arial" panose="020B0604020202020204" pitchFamily="34" charset="0"/>
            </a:endParaRPr>
          </a:p>
        </p:txBody>
      </p:sp>
      <p:sp>
        <p:nvSpPr>
          <p:cNvPr id="4" name="Rectangle 3"/>
          <p:cNvSpPr/>
          <p:nvPr/>
        </p:nvSpPr>
        <p:spPr>
          <a:xfrm>
            <a:off x="251520" y="1193109"/>
            <a:ext cx="3024336" cy="26679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dirty="0" smtClean="0">
                <a:solidFill>
                  <a:schemeClr val="tx1"/>
                </a:solidFill>
              </a:rPr>
              <a:t>Carbon Dioxide</a:t>
            </a:r>
            <a:endParaRPr lang="en-US" dirty="0">
              <a:solidFill>
                <a:schemeClr val="tx1"/>
              </a:solidFill>
            </a:endParaRPr>
          </a:p>
        </p:txBody>
      </p:sp>
      <p:sp>
        <p:nvSpPr>
          <p:cNvPr id="8" name="Rectangle 7"/>
          <p:cNvSpPr/>
          <p:nvPr/>
        </p:nvSpPr>
        <p:spPr>
          <a:xfrm>
            <a:off x="6156176" y="1193108"/>
            <a:ext cx="2604528" cy="533206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dirty="0" smtClean="0">
                <a:solidFill>
                  <a:schemeClr val="tx1"/>
                </a:solidFill>
              </a:rPr>
              <a:t>Carbohydrates</a:t>
            </a:r>
            <a:endParaRPr lang="en-US" dirty="0">
              <a:solidFill>
                <a:schemeClr val="tx1"/>
              </a:solidFill>
            </a:endParaRPr>
          </a:p>
        </p:txBody>
      </p:sp>
      <p:sp>
        <p:nvSpPr>
          <p:cNvPr id="10" name="Rectangle 9"/>
          <p:cNvSpPr/>
          <p:nvPr/>
        </p:nvSpPr>
        <p:spPr>
          <a:xfrm>
            <a:off x="251520" y="3933056"/>
            <a:ext cx="3024336" cy="259211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dirty="0" smtClean="0">
                <a:solidFill>
                  <a:schemeClr val="tx1"/>
                </a:solidFill>
              </a:rPr>
              <a:t>Water</a:t>
            </a:r>
            <a:endParaRPr lang="en-US" dirty="0">
              <a:solidFill>
                <a:schemeClr val="tx1"/>
              </a:solidFill>
            </a:endParaRPr>
          </a:p>
        </p:txBody>
      </p:sp>
      <p:pic>
        <p:nvPicPr>
          <p:cNvPr id="5" name="Picture 4"/>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43700" r="34017" b="6328"/>
          <a:stretch/>
        </p:blipFill>
        <p:spPr>
          <a:xfrm>
            <a:off x="3347864" y="1229674"/>
            <a:ext cx="2736304" cy="5295495"/>
          </a:xfrm>
          <a:prstGeom prst="rect">
            <a:avLst/>
          </a:prstGeom>
        </p:spPr>
      </p:pic>
      <p:cxnSp>
        <p:nvCxnSpPr>
          <p:cNvPr id="12" name="Straight Arrow Connector 11"/>
          <p:cNvCxnSpPr/>
          <p:nvPr/>
        </p:nvCxnSpPr>
        <p:spPr>
          <a:xfrm>
            <a:off x="5868144" y="3717032"/>
            <a:ext cx="576064" cy="144016"/>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4000" dirty="0"/>
              <a:t>Exercise 6.2 </a:t>
            </a:r>
            <a:r>
              <a:rPr lang="en-US" sz="4000" dirty="0" smtClean="0"/>
              <a:t>- Sun </a:t>
            </a:r>
            <a:r>
              <a:rPr lang="en-US" sz="4000" dirty="0"/>
              <a:t>and </a:t>
            </a:r>
            <a:r>
              <a:rPr lang="en-US" sz="4000" dirty="0" smtClean="0"/>
              <a:t>Shade Leaves</a:t>
            </a:r>
            <a:endParaRPr lang="en-GB" sz="40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a:buClr>
                <a:srgbClr val="C00000"/>
              </a:buClr>
              <a:tabLst>
                <a:tab pos="1079500" algn="l"/>
                <a:tab pos="2524125" algn="l"/>
                <a:tab pos="4005263" algn="l"/>
                <a:tab pos="5541963" algn="l"/>
                <a:tab pos="6858000" algn="l"/>
              </a:tabLst>
            </a:pPr>
            <a:r>
              <a:rPr lang="en-US" sz="1700" dirty="0"/>
              <a:t>Some of the leaves on a tree spend most of the day in bright sunlight, while others are in the shade. The diagrams show sections through a leaf growing in the shade and a leaf growing in the sunlight</a:t>
            </a:r>
            <a:r>
              <a:rPr lang="en-US" sz="1700" dirty="0" smtClean="0"/>
              <a:t>.</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b="1" dirty="0" smtClean="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35</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09185" cy="1200329"/>
          </a:xfrm>
          <a:prstGeom prst="rect">
            <a:avLst/>
          </a:prstGeom>
          <a:solidFill>
            <a:srgbClr val="C1D6FF"/>
          </a:solidFill>
          <a:ln w="38100">
            <a:solidFill>
              <a:srgbClr val="0070C0"/>
            </a:solidFill>
          </a:ln>
        </p:spPr>
        <p:txBody>
          <a:bodyPr wrap="square">
            <a:spAutoFit/>
          </a:bodyPr>
          <a:lstStyle/>
          <a:p>
            <a:r>
              <a:rPr lang="en-US" dirty="0"/>
              <a:t>You don’t need to know about sun and shade leaves, so don’t worry - you don’t have to learn facts </a:t>
            </a:r>
            <a:r>
              <a:rPr lang="en-US" dirty="0" smtClean="0"/>
              <a:t>about them</a:t>
            </a:r>
            <a:r>
              <a:rPr lang="en-US" dirty="0"/>
              <a:t>. This exercise is about observing carefully and using what you can see, as well as what you already </a:t>
            </a:r>
            <a:r>
              <a:rPr lang="en-US" dirty="0" smtClean="0"/>
              <a:t>know about </a:t>
            </a:r>
            <a:r>
              <a:rPr lang="en-US" dirty="0"/>
              <a:t>leaves, to work out (rather than just remember) answers to questions (A02).</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3257" y="3305767"/>
            <a:ext cx="3527222" cy="3075561"/>
          </a:xfrm>
          <a:prstGeom prst="rect">
            <a:avLst/>
          </a:prstGeom>
        </p:spPr>
      </p:pic>
      <p:pic>
        <p:nvPicPr>
          <p:cNvPr id="10" name="Picture 9"/>
          <p:cNvPicPr>
            <a:picLocks noChangeAspect="1"/>
          </p:cNvPicPr>
          <p:nvPr/>
        </p:nvPicPr>
        <p:blipFill>
          <a:blip r:embed="rId4"/>
          <a:stretch>
            <a:fillRect/>
          </a:stretch>
        </p:blipFill>
        <p:spPr>
          <a:xfrm>
            <a:off x="3894224" y="3318407"/>
            <a:ext cx="4866481" cy="2193905"/>
          </a:xfrm>
          <a:prstGeom prst="rect">
            <a:avLst/>
          </a:prstGeom>
        </p:spPr>
      </p:pic>
      <p:sp>
        <p:nvSpPr>
          <p:cNvPr id="11" name="Rectangle 10"/>
          <p:cNvSpPr/>
          <p:nvPr/>
        </p:nvSpPr>
        <p:spPr>
          <a:xfrm>
            <a:off x="1331640" y="6332125"/>
            <a:ext cx="1082348" cy="369332"/>
          </a:xfrm>
          <a:prstGeom prst="rect">
            <a:avLst/>
          </a:prstGeom>
        </p:spPr>
        <p:txBody>
          <a:bodyPr wrap="none">
            <a:spAutoFit/>
          </a:bodyPr>
          <a:lstStyle/>
          <a:p>
            <a:r>
              <a:rPr lang="en-US" b="1" dirty="0" smtClean="0"/>
              <a:t>Sun </a:t>
            </a:r>
            <a:r>
              <a:rPr lang="en-US" b="1" dirty="0"/>
              <a:t>leaf</a:t>
            </a:r>
          </a:p>
        </p:txBody>
      </p:sp>
      <p:sp>
        <p:nvSpPr>
          <p:cNvPr id="12" name="Rectangle 11"/>
          <p:cNvSpPr/>
          <p:nvPr/>
        </p:nvSpPr>
        <p:spPr>
          <a:xfrm>
            <a:off x="5683698" y="6337094"/>
            <a:ext cx="1338828" cy="369332"/>
          </a:xfrm>
          <a:prstGeom prst="rect">
            <a:avLst/>
          </a:prstGeom>
        </p:spPr>
        <p:txBody>
          <a:bodyPr wrap="none">
            <a:spAutoFit/>
          </a:bodyPr>
          <a:lstStyle/>
          <a:p>
            <a:r>
              <a:rPr lang="en-US" b="1" dirty="0" smtClean="0"/>
              <a:t>Shade </a:t>
            </a:r>
            <a:r>
              <a:rPr lang="en-US" b="1" dirty="0"/>
              <a:t>leaf</a:t>
            </a:r>
          </a:p>
        </p:txBody>
      </p:sp>
    </p:spTree>
    <p:extLst>
      <p:ext uri="{BB962C8B-B14F-4D97-AF65-F5344CB8AC3E}">
        <p14:creationId xmlns:p14="http://schemas.microsoft.com/office/powerpoint/2010/main" val="3163657480"/>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4000" dirty="0"/>
              <a:t>Exercise 6.2 </a:t>
            </a:r>
            <a:r>
              <a:rPr lang="en-US" sz="4000" dirty="0" smtClean="0"/>
              <a:t>- Sun </a:t>
            </a:r>
            <a:r>
              <a:rPr lang="en-US" sz="4000" dirty="0"/>
              <a:t>and </a:t>
            </a:r>
            <a:r>
              <a:rPr lang="en-US" sz="4000" dirty="0" smtClean="0"/>
              <a:t>Shade Leaves</a:t>
            </a:r>
            <a:endParaRPr lang="en-GB" sz="4000" b="1" dirty="0" smtClean="0"/>
          </a:p>
        </p:txBody>
      </p:sp>
      <p:sp>
        <p:nvSpPr>
          <p:cNvPr id="6" name="Rectangle 33"/>
          <p:cNvSpPr/>
          <p:nvPr/>
        </p:nvSpPr>
        <p:spPr>
          <a:xfrm>
            <a:off x="179512" y="1131713"/>
            <a:ext cx="8712968" cy="532453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42900" indent="-342900">
              <a:buClr>
                <a:srgbClr val="C00000"/>
              </a:buClr>
              <a:buFont typeface="+mj-lt"/>
              <a:buAutoNum type="alphaLcPeriod"/>
              <a:tabLst>
                <a:tab pos="1079500" algn="l"/>
                <a:tab pos="2524125" algn="l"/>
                <a:tab pos="4005263" algn="l"/>
                <a:tab pos="5541963" algn="l"/>
                <a:tab pos="6858000" algn="l"/>
              </a:tabLst>
            </a:pPr>
            <a:r>
              <a:rPr lang="en-US" sz="1700" dirty="0" smtClean="0"/>
              <a:t>On the shade leaf diagram, label these tissues:</a:t>
            </a:r>
            <a:br>
              <a:rPr lang="en-US" sz="1700" dirty="0" smtClean="0"/>
            </a:br>
            <a:r>
              <a:rPr lang="en-US" sz="1700" b="1" dirty="0" smtClean="0"/>
              <a:t>upper epidermis 	palisade mesophyll	spongy mesophyll </a:t>
            </a:r>
            <a:br>
              <a:rPr lang="en-US" sz="1700" b="1" dirty="0" smtClean="0"/>
            </a:br>
            <a:r>
              <a:rPr lang="en-US" sz="1700" b="1" dirty="0" smtClean="0"/>
              <a:t>lower epidermis</a:t>
            </a:r>
          </a:p>
          <a:p>
            <a:pPr marL="342900" indent="-342900">
              <a:buClr>
                <a:srgbClr val="C00000"/>
              </a:buClr>
              <a:buFont typeface="+mj-lt"/>
              <a:buAutoNum type="alphaLcPeriod"/>
              <a:tabLst>
                <a:tab pos="1079500" algn="l"/>
                <a:tab pos="2524125" algn="l"/>
                <a:tab pos="4005263" algn="l"/>
                <a:tab pos="5541963" algn="l"/>
                <a:tab pos="6858000" algn="l"/>
              </a:tabLst>
            </a:pPr>
            <a:r>
              <a:rPr lang="en-US" sz="1700" dirty="0" smtClean="0"/>
              <a:t>On the shade leaf diagram, put a few green spots in each cell that you would expect to contain chloroplasts. </a:t>
            </a:r>
          </a:p>
          <a:p>
            <a:pPr marL="342900" indent="-342900">
              <a:buClr>
                <a:srgbClr val="C00000"/>
              </a:buClr>
              <a:buFont typeface="+mj-lt"/>
              <a:buAutoNum type="alphaLcPeriod"/>
              <a:tabLst>
                <a:tab pos="1079500" algn="l"/>
                <a:tab pos="2524125" algn="l"/>
                <a:tab pos="4005263" algn="l"/>
                <a:tab pos="5541963" algn="l"/>
                <a:tab pos="6858000" algn="l"/>
              </a:tabLst>
            </a:pPr>
            <a:r>
              <a:rPr lang="en-US" sz="1700" dirty="0" smtClean="0"/>
              <a:t>Complete the table to compare the structures of each of these parts of the leaves.</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b="1" dirty="0" smtClean="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37</a:t>
            </a:r>
            <a:endParaRPr lang="en-GB" sz="96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651241904"/>
              </p:ext>
            </p:extLst>
          </p:nvPr>
        </p:nvGraphicFramePr>
        <p:xfrm>
          <a:off x="323528" y="2843232"/>
          <a:ext cx="8424936" cy="3754120"/>
        </p:xfrm>
        <a:graphic>
          <a:graphicData uri="http://schemas.openxmlformats.org/drawingml/2006/table">
            <a:tbl>
              <a:tblPr firstRow="1" bandRow="1">
                <a:tableStyleId>{5C22544A-7EE6-4342-B048-85BDC9FD1C3A}</a:tableStyleId>
              </a:tblPr>
              <a:tblGrid>
                <a:gridCol w="2808312"/>
                <a:gridCol w="2808312"/>
                <a:gridCol w="2808312"/>
              </a:tblGrid>
              <a:tr h="370840">
                <a:tc>
                  <a:txBody>
                    <a:bodyPr/>
                    <a:lstStyle/>
                    <a:p>
                      <a:r>
                        <a:rPr lang="en-US" sz="1700" dirty="0" smtClean="0">
                          <a:latin typeface="Arial" panose="020B0604020202020204" pitchFamily="34" charset="0"/>
                          <a:cs typeface="Arial" panose="020B0604020202020204" pitchFamily="34" charset="0"/>
                        </a:rPr>
                        <a:t>Part of the Leaf</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Sun Leaf</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Shade Leaf</a:t>
                      </a:r>
                      <a:endParaRPr lang="en-US" sz="1700" dirty="0">
                        <a:latin typeface="Arial" panose="020B0604020202020204" pitchFamily="34" charset="0"/>
                        <a:cs typeface="Arial" panose="020B0604020202020204" pitchFamily="34" charset="0"/>
                      </a:endParaRPr>
                    </a:p>
                  </a:txBody>
                  <a:tcPr/>
                </a:tc>
              </a:tr>
              <a:tr h="370840">
                <a:tc>
                  <a:txBody>
                    <a:bodyPr/>
                    <a:lstStyle/>
                    <a:p>
                      <a:r>
                        <a:rPr lang="en-US" sz="1700" dirty="0" smtClean="0">
                          <a:latin typeface="Arial" panose="020B0604020202020204" pitchFamily="34" charset="0"/>
                          <a:cs typeface="Arial" panose="020B0604020202020204" pitchFamily="34" charset="0"/>
                        </a:rPr>
                        <a:t>Cuticle</a:t>
                      </a:r>
                      <a:endParaRPr lang="en-US" sz="1700" dirty="0">
                        <a:latin typeface="Arial" panose="020B0604020202020204" pitchFamily="34" charset="0"/>
                        <a:cs typeface="Arial" panose="020B0604020202020204" pitchFamily="34" charset="0"/>
                      </a:endParaRPr>
                    </a:p>
                  </a:txBody>
                  <a:tcPr/>
                </a:tc>
                <a:tc>
                  <a:txBody>
                    <a:bodyPr/>
                    <a:lstStyle/>
                    <a:p>
                      <a:endParaRPr lang="en-US" sz="1700" dirty="0" smtClean="0">
                        <a:latin typeface="Arial" panose="020B0604020202020204" pitchFamily="34" charset="0"/>
                        <a:cs typeface="Arial" panose="020B0604020202020204" pitchFamily="34" charset="0"/>
                      </a:endParaRPr>
                    </a:p>
                    <a:p>
                      <a:endParaRPr lang="en-US" sz="1700" dirty="0" smtClean="0">
                        <a:latin typeface="Arial" panose="020B0604020202020204" pitchFamily="34" charset="0"/>
                        <a:cs typeface="Arial" panose="020B0604020202020204" pitchFamily="34" charset="0"/>
                      </a:endParaRPr>
                    </a:p>
                    <a:p>
                      <a:endParaRPr lang="en-US" sz="1700" dirty="0" smtClean="0">
                        <a:latin typeface="Arial" panose="020B0604020202020204" pitchFamily="34" charset="0"/>
                        <a:cs typeface="Arial" panose="020B0604020202020204" pitchFamily="34" charset="0"/>
                      </a:endParaRPr>
                    </a:p>
                    <a:p>
                      <a:endParaRPr lang="en-US" sz="1700" dirty="0">
                        <a:latin typeface="Arial" panose="020B0604020202020204" pitchFamily="34" charset="0"/>
                        <a:cs typeface="Arial" panose="020B0604020202020204" pitchFamily="34" charset="0"/>
                      </a:endParaRPr>
                    </a:p>
                  </a:txBody>
                  <a:tcPr/>
                </a:tc>
                <a:tc>
                  <a:txBody>
                    <a:bodyPr/>
                    <a:lstStyle/>
                    <a:p>
                      <a:endParaRPr lang="en-US" sz="1700">
                        <a:latin typeface="Arial" panose="020B0604020202020204" pitchFamily="34" charset="0"/>
                        <a:cs typeface="Arial" panose="020B0604020202020204" pitchFamily="34" charset="0"/>
                      </a:endParaRPr>
                    </a:p>
                  </a:txBody>
                  <a:tcPr/>
                </a:tc>
              </a:tr>
              <a:tr h="370840">
                <a:tc>
                  <a:txBody>
                    <a:bodyPr/>
                    <a:lstStyle/>
                    <a:p>
                      <a:r>
                        <a:rPr lang="en-US" sz="1700" dirty="0" smtClean="0">
                          <a:latin typeface="Arial" panose="020B0604020202020204" pitchFamily="34" charset="0"/>
                          <a:cs typeface="Arial" panose="020B0604020202020204" pitchFamily="34" charset="0"/>
                        </a:rPr>
                        <a:t>Palisade </a:t>
                      </a:r>
                      <a:r>
                        <a:rPr lang="en-US" sz="1700" dirty="0" smtClean="0">
                          <a:latin typeface="Arial" panose="020B0604020202020204" pitchFamily="34" charset="0"/>
                          <a:cs typeface="Arial" panose="020B0604020202020204" pitchFamily="34" charset="0"/>
                        </a:rPr>
                        <a:t>Mesophyll</a:t>
                      </a:r>
                      <a:endParaRPr lang="en-US" sz="1700" dirty="0">
                        <a:latin typeface="Arial" panose="020B0604020202020204" pitchFamily="34" charset="0"/>
                        <a:cs typeface="Arial" panose="020B0604020202020204" pitchFamily="34" charset="0"/>
                      </a:endParaRPr>
                    </a:p>
                  </a:txBody>
                  <a:tcPr/>
                </a:tc>
                <a:tc>
                  <a:txBody>
                    <a:bodyPr/>
                    <a:lstStyle/>
                    <a:p>
                      <a:endParaRPr lang="en-US" sz="1700" dirty="0" smtClean="0">
                        <a:latin typeface="Arial" panose="020B0604020202020204" pitchFamily="34" charset="0"/>
                        <a:cs typeface="Arial" panose="020B0604020202020204" pitchFamily="34" charset="0"/>
                      </a:endParaRPr>
                    </a:p>
                    <a:p>
                      <a:endParaRPr lang="en-US" sz="1700" dirty="0" smtClean="0">
                        <a:latin typeface="Arial" panose="020B0604020202020204" pitchFamily="34" charset="0"/>
                        <a:cs typeface="Arial" panose="020B0604020202020204" pitchFamily="34" charset="0"/>
                      </a:endParaRPr>
                    </a:p>
                    <a:p>
                      <a:endParaRPr lang="en-US" sz="1700" dirty="0" smtClean="0">
                        <a:latin typeface="Arial" panose="020B0604020202020204" pitchFamily="34" charset="0"/>
                        <a:cs typeface="Arial" panose="020B0604020202020204" pitchFamily="34" charset="0"/>
                      </a:endParaRPr>
                    </a:p>
                    <a:p>
                      <a:endParaRPr lang="en-US" sz="1700" dirty="0">
                        <a:latin typeface="Arial" panose="020B0604020202020204" pitchFamily="34" charset="0"/>
                        <a:cs typeface="Arial" panose="020B0604020202020204" pitchFamily="34" charset="0"/>
                      </a:endParaRPr>
                    </a:p>
                  </a:txBody>
                  <a:tcPr/>
                </a:tc>
                <a:tc>
                  <a:txBody>
                    <a:bodyPr/>
                    <a:lstStyle/>
                    <a:p>
                      <a:endParaRPr lang="en-US" sz="1700">
                        <a:latin typeface="Arial" panose="020B0604020202020204" pitchFamily="34" charset="0"/>
                        <a:cs typeface="Arial" panose="020B0604020202020204" pitchFamily="34" charset="0"/>
                      </a:endParaRPr>
                    </a:p>
                  </a:txBody>
                  <a:tcPr/>
                </a:tc>
              </a:tr>
              <a:tr h="370840">
                <a:tc>
                  <a:txBody>
                    <a:bodyPr/>
                    <a:lstStyle/>
                    <a:p>
                      <a:r>
                        <a:rPr lang="en-US" sz="1700" dirty="0" smtClean="0">
                          <a:latin typeface="Arial" panose="020B0604020202020204" pitchFamily="34" charset="0"/>
                          <a:cs typeface="Arial" panose="020B0604020202020204" pitchFamily="34" charset="0"/>
                        </a:rPr>
                        <a:t>Spongy </a:t>
                      </a:r>
                      <a:r>
                        <a:rPr lang="en-US" sz="1700" dirty="0" smtClean="0">
                          <a:latin typeface="Arial" panose="020B0604020202020204" pitchFamily="34" charset="0"/>
                          <a:cs typeface="Arial" panose="020B0604020202020204" pitchFamily="34" charset="0"/>
                        </a:rPr>
                        <a:t>Mesophyll</a:t>
                      </a:r>
                      <a:endParaRPr lang="en-US" sz="1700" dirty="0">
                        <a:latin typeface="Arial" panose="020B0604020202020204" pitchFamily="34" charset="0"/>
                        <a:cs typeface="Arial" panose="020B0604020202020204" pitchFamily="34" charset="0"/>
                      </a:endParaRPr>
                    </a:p>
                  </a:txBody>
                  <a:tcPr/>
                </a:tc>
                <a:tc>
                  <a:txBody>
                    <a:bodyPr/>
                    <a:lstStyle/>
                    <a:p>
                      <a:endParaRPr lang="en-US" sz="1700" dirty="0" smtClean="0">
                        <a:latin typeface="Arial" panose="020B0604020202020204" pitchFamily="34" charset="0"/>
                        <a:cs typeface="Arial" panose="020B0604020202020204" pitchFamily="34" charset="0"/>
                      </a:endParaRPr>
                    </a:p>
                    <a:p>
                      <a:endParaRPr lang="en-US" sz="1700" dirty="0" smtClean="0">
                        <a:latin typeface="Arial" panose="020B0604020202020204" pitchFamily="34" charset="0"/>
                        <a:cs typeface="Arial" panose="020B0604020202020204" pitchFamily="34" charset="0"/>
                      </a:endParaRPr>
                    </a:p>
                    <a:p>
                      <a:endParaRPr lang="en-US" sz="1700" dirty="0" smtClean="0">
                        <a:latin typeface="Arial" panose="020B0604020202020204" pitchFamily="34" charset="0"/>
                        <a:cs typeface="Arial" panose="020B0604020202020204" pitchFamily="34" charset="0"/>
                      </a:endParaRPr>
                    </a:p>
                    <a:p>
                      <a:endParaRPr lang="en-US" sz="1700" dirty="0">
                        <a:latin typeface="Arial" panose="020B0604020202020204" pitchFamily="34" charset="0"/>
                        <a:cs typeface="Arial" panose="020B0604020202020204" pitchFamily="34" charset="0"/>
                      </a:endParaRPr>
                    </a:p>
                  </a:txBody>
                  <a:tcPr/>
                </a:tc>
                <a:tc>
                  <a:txBody>
                    <a:bodyPr/>
                    <a:lstStyle/>
                    <a:p>
                      <a:endParaRPr lang="en-US" sz="17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886115100"/>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4000" dirty="0"/>
              <a:t>Exercise 6.2 </a:t>
            </a:r>
            <a:r>
              <a:rPr lang="en-US" sz="4000" dirty="0" smtClean="0"/>
              <a:t>- Sun </a:t>
            </a:r>
            <a:r>
              <a:rPr lang="en-US" sz="4000" dirty="0"/>
              <a:t>and </a:t>
            </a:r>
            <a:r>
              <a:rPr lang="en-US" sz="4000" dirty="0" smtClean="0"/>
              <a:t>Shade Leaves</a:t>
            </a:r>
            <a:endParaRPr lang="en-GB" sz="40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742950" indent="-742950">
              <a:buClr>
                <a:srgbClr val="C00000"/>
              </a:buClr>
              <a:buFont typeface="+mj-lt"/>
              <a:buAutoNum type="alphaLcPeriod" startAt="4"/>
              <a:tabLst>
                <a:tab pos="1079500" algn="l"/>
                <a:tab pos="2524125" algn="l"/>
                <a:tab pos="4005263" algn="l"/>
                <a:tab pos="5541963" algn="l"/>
                <a:tab pos="6858000" algn="l"/>
              </a:tabLst>
            </a:pPr>
            <a:r>
              <a:rPr lang="en-US" sz="4400" dirty="0" smtClean="0"/>
              <a:t>Suggest </a:t>
            </a:r>
            <a:r>
              <a:rPr lang="en-US" sz="4400" dirty="0"/>
              <a:t>an explanation for the difference in the cuticle that you have described in the table in </a:t>
            </a:r>
            <a:r>
              <a:rPr lang="en-US" sz="4400" dirty="0" smtClean="0"/>
              <a:t>C</a:t>
            </a:r>
          </a:p>
          <a:p>
            <a:pPr marL="622300" indent="-622300">
              <a:buClr>
                <a:srgbClr val="C00000"/>
              </a:buClr>
              <a:buFont typeface="+mj-lt"/>
              <a:buAutoNum type="alphaLcPeriod" startAt="4"/>
              <a:tabLst>
                <a:tab pos="1079500" algn="l"/>
                <a:tab pos="2524125" algn="l"/>
                <a:tab pos="4005263" algn="l"/>
                <a:tab pos="5541963" algn="l"/>
                <a:tab pos="6858000" algn="l"/>
              </a:tabLst>
            </a:pPr>
            <a:r>
              <a:rPr lang="en-US" sz="4400" dirty="0" smtClean="0"/>
              <a:t>Suggest </a:t>
            </a:r>
            <a:r>
              <a:rPr lang="en-US" sz="4400" dirty="0"/>
              <a:t>an explanation for the difference in the palisade layer that you have described in the table in </a:t>
            </a:r>
            <a:r>
              <a:rPr lang="en-US" sz="4400" dirty="0" smtClean="0"/>
              <a:t>C.</a:t>
            </a:r>
            <a:endParaRPr lang="en-US" sz="4400" b="1" dirty="0" smtClean="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37</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4050034"/>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dirty="0"/>
              <a:t>Exercise </a:t>
            </a:r>
            <a:r>
              <a:rPr lang="en-US" dirty="0" smtClean="0"/>
              <a:t>6.3 - Limiting </a:t>
            </a:r>
            <a:r>
              <a:rPr lang="en-US" dirty="0"/>
              <a:t>factors</a:t>
            </a:r>
            <a:endParaRPr lang="en-GB" b="1" dirty="0" smtClean="0"/>
          </a:p>
        </p:txBody>
      </p:sp>
      <p:sp>
        <p:nvSpPr>
          <p:cNvPr id="6" name="Rectangle 33"/>
          <p:cNvSpPr/>
          <p:nvPr/>
        </p:nvSpPr>
        <p:spPr>
          <a:xfrm>
            <a:off x="179512" y="1131713"/>
            <a:ext cx="8712968" cy="54938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6492240">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a:p>
          <a:p>
            <a:pPr>
              <a:buClr>
                <a:srgbClr val="C00000"/>
              </a:buClr>
              <a:tabLst>
                <a:tab pos="1079500" algn="l"/>
                <a:tab pos="2524125" algn="l"/>
                <a:tab pos="4005263" algn="l"/>
                <a:tab pos="5541963" algn="l"/>
                <a:tab pos="6858000" algn="l"/>
              </a:tabLst>
            </a:pPr>
            <a:endParaRPr lang="en-US" dirty="0" smtClean="0"/>
          </a:p>
          <a:p>
            <a:pPr>
              <a:buClr>
                <a:srgbClr val="C00000"/>
              </a:buClr>
              <a:tabLst>
                <a:tab pos="1079500" algn="l"/>
                <a:tab pos="2524125" algn="l"/>
                <a:tab pos="4005263" algn="l"/>
                <a:tab pos="5541963" algn="l"/>
                <a:tab pos="6858000" algn="l"/>
              </a:tabLst>
            </a:pPr>
            <a:r>
              <a:rPr lang="en-US" dirty="0" smtClean="0"/>
              <a:t>An </a:t>
            </a:r>
            <a:r>
              <a:rPr lang="en-US" dirty="0"/>
              <a:t>experiment was performed to find out how fast a plant </a:t>
            </a:r>
            <a:r>
              <a:rPr lang="en-US" dirty="0" err="1"/>
              <a:t>photosynthesised</a:t>
            </a:r>
            <a:r>
              <a:rPr lang="en-US" dirty="0"/>
              <a:t> as the concentration of carbon dioxide in the air around it was varied. The results are shown in the table</a:t>
            </a:r>
            <a:r>
              <a:rPr lang="en-US" dirty="0" smtClean="0"/>
              <a:t>.</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38</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3396615" cy="2308324"/>
          </a:xfrm>
          <a:prstGeom prst="rect">
            <a:avLst/>
          </a:prstGeom>
          <a:solidFill>
            <a:srgbClr val="C1D6FF"/>
          </a:solidFill>
          <a:ln w="38100">
            <a:solidFill>
              <a:srgbClr val="0070C0"/>
            </a:solidFill>
          </a:ln>
        </p:spPr>
        <p:txBody>
          <a:bodyPr wrap="square">
            <a:spAutoFit/>
          </a:bodyPr>
          <a:lstStyle/>
          <a:p>
            <a:r>
              <a:rPr lang="en-US" dirty="0"/>
              <a:t>In this exercise, you can </a:t>
            </a:r>
            <a:r>
              <a:rPr lang="en-US" dirty="0" err="1"/>
              <a:t>practise</a:t>
            </a:r>
            <a:r>
              <a:rPr lang="en-US" dirty="0"/>
              <a:t> drawing a line graph (A02) and </a:t>
            </a:r>
            <a:r>
              <a:rPr lang="en-US" dirty="0" err="1"/>
              <a:t>analysing</a:t>
            </a:r>
            <a:r>
              <a:rPr lang="en-US" dirty="0"/>
              <a:t> data to draw conclusions </a:t>
            </a:r>
            <a:r>
              <a:rPr lang="en-US" dirty="0" smtClean="0"/>
              <a:t>and suggest </a:t>
            </a:r>
            <a:r>
              <a:rPr lang="en-US" dirty="0"/>
              <a:t>explanations (A02 and also A03.4). It will also help you to check your understanding of limiting factors.</a:t>
            </a:r>
          </a:p>
        </p:txBody>
      </p:sp>
      <p:graphicFrame>
        <p:nvGraphicFramePr>
          <p:cNvPr id="3" name="Table 2"/>
          <p:cNvGraphicFramePr>
            <a:graphicFrameLocks noGrp="1"/>
          </p:cNvGraphicFramePr>
          <p:nvPr>
            <p:extLst>
              <p:ext uri="{D42A27DB-BD31-4B8C-83A1-F6EECF244321}">
                <p14:modId xmlns:p14="http://schemas.microsoft.com/office/powerpoint/2010/main" val="163688554"/>
              </p:ext>
            </p:extLst>
          </p:nvPr>
        </p:nvGraphicFramePr>
        <p:xfrm>
          <a:off x="3779911" y="1226904"/>
          <a:ext cx="4980793" cy="5298440"/>
        </p:xfrm>
        <a:graphic>
          <a:graphicData uri="http://schemas.openxmlformats.org/drawingml/2006/table">
            <a:tbl>
              <a:tblPr firstRow="1" bandRow="1">
                <a:tableStyleId>{5C22544A-7EE6-4342-B048-85BDC9FD1C3A}</a:tableStyleId>
              </a:tblPr>
              <a:tblGrid>
                <a:gridCol w="2376265"/>
                <a:gridCol w="1368152"/>
                <a:gridCol w="1236376"/>
              </a:tblGrid>
              <a:tr h="457200">
                <a:tc rowSpan="2">
                  <a:txBody>
                    <a:bodyPr/>
                    <a:lstStyle/>
                    <a:p>
                      <a:r>
                        <a:rPr lang="en-US" sz="1700" dirty="0" smtClean="0">
                          <a:latin typeface="Arial" panose="020B0604020202020204" pitchFamily="34" charset="0"/>
                          <a:cs typeface="Arial" panose="020B0604020202020204" pitchFamily="34" charset="0"/>
                        </a:rPr>
                        <a:t>Percentage concentration of carbon dioxide</a:t>
                      </a:r>
                      <a:endParaRPr lang="en-US" sz="1700" dirty="0">
                        <a:latin typeface="Arial" panose="020B0604020202020204" pitchFamily="34" charset="0"/>
                        <a:cs typeface="Arial" panose="020B0604020202020204" pitchFamily="34" charset="0"/>
                      </a:endParaRPr>
                    </a:p>
                  </a:txBody>
                  <a:tcPr/>
                </a:tc>
                <a:tc gridSpan="2">
                  <a:txBody>
                    <a:bodyPr/>
                    <a:lstStyle/>
                    <a:p>
                      <a:r>
                        <a:rPr lang="en-US" sz="1700" dirty="0" smtClean="0">
                          <a:latin typeface="Arial" panose="020B0604020202020204" pitchFamily="34" charset="0"/>
                          <a:cs typeface="Arial" panose="020B0604020202020204" pitchFamily="34" charset="0"/>
                        </a:rPr>
                        <a:t>Rate of photosynthesis in arbitrary units</a:t>
                      </a:r>
                      <a:endParaRPr lang="en-US" sz="1700" dirty="0">
                        <a:latin typeface="Arial" panose="020B0604020202020204" pitchFamily="34" charset="0"/>
                        <a:cs typeface="Arial" panose="020B0604020202020204" pitchFamily="34" charset="0"/>
                      </a:endParaRPr>
                    </a:p>
                  </a:txBody>
                  <a:tcPr/>
                </a:tc>
                <a:tc hMerge="1">
                  <a:txBody>
                    <a:bodyPr/>
                    <a:lstStyle/>
                    <a:p>
                      <a:endParaRPr lang="en-US" dirty="0"/>
                    </a:p>
                  </a:txBody>
                  <a:tcPr/>
                </a:tc>
              </a:tr>
              <a:tr h="457200">
                <a:tc vMerge="1">
                  <a:txBody>
                    <a:bodyPr/>
                    <a:lstStyle/>
                    <a:p>
                      <a:endParaRPr lang="en-US"/>
                    </a:p>
                  </a:txBody>
                  <a:tcPr/>
                </a:tc>
                <a:tc>
                  <a:txBody>
                    <a:bodyPr/>
                    <a:lstStyle/>
                    <a:p>
                      <a:r>
                        <a:rPr lang="en-US" sz="1700" dirty="0" smtClean="0">
                          <a:latin typeface="Arial" panose="020B0604020202020204" pitchFamily="34" charset="0"/>
                          <a:cs typeface="Arial" panose="020B0604020202020204" pitchFamily="34" charset="0"/>
                        </a:rPr>
                        <a:t>Low light intensity</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High light intensity</a:t>
                      </a:r>
                      <a:endParaRPr lang="en-US" sz="1700" dirty="0">
                        <a:latin typeface="Arial" panose="020B0604020202020204" pitchFamily="34" charset="0"/>
                        <a:cs typeface="Arial" panose="020B0604020202020204" pitchFamily="34" charset="0"/>
                      </a:endParaRPr>
                    </a:p>
                  </a:txBody>
                  <a:tcPr/>
                </a:tc>
              </a:tr>
              <a:tr h="370840">
                <a:tc>
                  <a:txBody>
                    <a:bodyPr/>
                    <a:lstStyle/>
                    <a:p>
                      <a:pPr algn="ctr"/>
                      <a:r>
                        <a:rPr lang="en-US" sz="1700" dirty="0" smtClean="0">
                          <a:latin typeface="Arial" panose="020B0604020202020204" pitchFamily="34" charset="0"/>
                          <a:cs typeface="Arial" panose="020B0604020202020204" pitchFamily="34" charset="0"/>
                        </a:rPr>
                        <a:t>0.00</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0</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0</a:t>
                      </a:r>
                      <a:endParaRPr lang="en-US" sz="1700" dirty="0">
                        <a:latin typeface="Arial" panose="020B0604020202020204" pitchFamily="34" charset="0"/>
                        <a:cs typeface="Arial" panose="020B0604020202020204" pitchFamily="34" charset="0"/>
                      </a:endParaRPr>
                    </a:p>
                  </a:txBody>
                  <a:tcPr/>
                </a:tc>
              </a:tr>
              <a:tr h="370840">
                <a:tc>
                  <a:txBody>
                    <a:bodyPr/>
                    <a:lstStyle/>
                    <a:p>
                      <a:pPr algn="ctr"/>
                      <a:r>
                        <a:rPr lang="en-US" sz="1700" dirty="0" smtClean="0">
                          <a:latin typeface="Arial" panose="020B0604020202020204" pitchFamily="34" charset="0"/>
                          <a:cs typeface="Arial" panose="020B0604020202020204" pitchFamily="34" charset="0"/>
                        </a:rPr>
                        <a:t>0.02</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20</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33</a:t>
                      </a:r>
                      <a:endParaRPr lang="en-US" sz="1700" dirty="0">
                        <a:latin typeface="Arial" panose="020B0604020202020204" pitchFamily="34" charset="0"/>
                        <a:cs typeface="Arial" panose="020B0604020202020204" pitchFamily="34" charset="0"/>
                      </a:endParaRPr>
                    </a:p>
                  </a:txBody>
                  <a:tcPr/>
                </a:tc>
              </a:tr>
              <a:tr h="370840">
                <a:tc>
                  <a:txBody>
                    <a:bodyPr/>
                    <a:lstStyle/>
                    <a:p>
                      <a:pPr algn="ctr"/>
                      <a:r>
                        <a:rPr lang="en-US" sz="1700" dirty="0" smtClean="0">
                          <a:latin typeface="Arial" panose="020B0604020202020204" pitchFamily="34" charset="0"/>
                          <a:cs typeface="Arial" panose="020B0604020202020204" pitchFamily="34" charset="0"/>
                        </a:rPr>
                        <a:t>0.04</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29</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53</a:t>
                      </a:r>
                      <a:endParaRPr lang="en-US" sz="1700" dirty="0">
                        <a:latin typeface="Arial" panose="020B0604020202020204" pitchFamily="34" charset="0"/>
                        <a:cs typeface="Arial" panose="020B0604020202020204" pitchFamily="34" charset="0"/>
                      </a:endParaRPr>
                    </a:p>
                  </a:txBody>
                  <a:tcPr/>
                </a:tc>
              </a:tr>
              <a:tr h="370840">
                <a:tc>
                  <a:txBody>
                    <a:bodyPr/>
                    <a:lstStyle/>
                    <a:p>
                      <a:pPr algn="ctr"/>
                      <a:r>
                        <a:rPr lang="en-US" sz="1700" dirty="0" smtClean="0">
                          <a:latin typeface="Arial" panose="020B0604020202020204" pitchFamily="34" charset="0"/>
                          <a:cs typeface="Arial" panose="020B0604020202020204" pitchFamily="34" charset="0"/>
                        </a:rPr>
                        <a:t>0.06</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35</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68</a:t>
                      </a:r>
                      <a:endParaRPr lang="en-US" sz="1700" dirty="0">
                        <a:latin typeface="Arial" panose="020B0604020202020204" pitchFamily="34" charset="0"/>
                        <a:cs typeface="Arial" panose="020B0604020202020204" pitchFamily="34" charset="0"/>
                      </a:endParaRPr>
                    </a:p>
                  </a:txBody>
                  <a:tcPr/>
                </a:tc>
              </a:tr>
              <a:tr h="370840">
                <a:tc>
                  <a:txBody>
                    <a:bodyPr/>
                    <a:lstStyle/>
                    <a:p>
                      <a:pPr algn="ctr"/>
                      <a:r>
                        <a:rPr lang="en-US" sz="1700" dirty="0" smtClean="0">
                          <a:latin typeface="Arial" panose="020B0604020202020204" pitchFamily="34" charset="0"/>
                          <a:cs typeface="Arial" panose="020B0604020202020204" pitchFamily="34" charset="0"/>
                        </a:rPr>
                        <a:t>0.08</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39</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79</a:t>
                      </a:r>
                      <a:endParaRPr lang="en-US" sz="1700" dirty="0">
                        <a:latin typeface="Arial" panose="020B0604020202020204" pitchFamily="34" charset="0"/>
                        <a:cs typeface="Arial" panose="020B0604020202020204" pitchFamily="34" charset="0"/>
                      </a:endParaRPr>
                    </a:p>
                  </a:txBody>
                  <a:tcPr/>
                </a:tc>
              </a:tr>
              <a:tr h="370840">
                <a:tc>
                  <a:txBody>
                    <a:bodyPr/>
                    <a:lstStyle/>
                    <a:p>
                      <a:pPr algn="ctr"/>
                      <a:r>
                        <a:rPr lang="en-US" sz="1700" dirty="0" smtClean="0">
                          <a:latin typeface="Arial" panose="020B0604020202020204" pitchFamily="34" charset="0"/>
                          <a:cs typeface="Arial" panose="020B0604020202020204" pitchFamily="34" charset="0"/>
                        </a:rPr>
                        <a:t>0.10</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42</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86</a:t>
                      </a:r>
                      <a:endParaRPr lang="en-US" sz="1700" dirty="0">
                        <a:latin typeface="Arial" panose="020B0604020202020204" pitchFamily="34" charset="0"/>
                        <a:cs typeface="Arial" panose="020B0604020202020204" pitchFamily="34" charset="0"/>
                      </a:endParaRPr>
                    </a:p>
                  </a:txBody>
                  <a:tcPr/>
                </a:tc>
              </a:tr>
              <a:tr h="370840">
                <a:tc>
                  <a:txBody>
                    <a:bodyPr/>
                    <a:lstStyle/>
                    <a:p>
                      <a:pPr algn="ctr"/>
                      <a:r>
                        <a:rPr lang="en-US" sz="1700" dirty="0" smtClean="0">
                          <a:latin typeface="Arial" panose="020B0604020202020204" pitchFamily="34" charset="0"/>
                          <a:cs typeface="Arial" panose="020B0604020202020204" pitchFamily="34" charset="0"/>
                        </a:rPr>
                        <a:t>0.12</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42</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89</a:t>
                      </a:r>
                      <a:endParaRPr lang="en-US" sz="1700" dirty="0">
                        <a:latin typeface="Arial" panose="020B0604020202020204" pitchFamily="34" charset="0"/>
                        <a:cs typeface="Arial" panose="020B0604020202020204" pitchFamily="34" charset="0"/>
                      </a:endParaRPr>
                    </a:p>
                  </a:txBody>
                  <a:tcPr/>
                </a:tc>
              </a:tr>
              <a:tr h="370840">
                <a:tc>
                  <a:txBody>
                    <a:bodyPr/>
                    <a:lstStyle/>
                    <a:p>
                      <a:pPr algn="ctr"/>
                      <a:r>
                        <a:rPr lang="en-US" sz="1700" dirty="0" smtClean="0">
                          <a:latin typeface="Arial" panose="020B0604020202020204" pitchFamily="34" charset="0"/>
                          <a:cs typeface="Arial" panose="020B0604020202020204" pitchFamily="34" charset="0"/>
                        </a:rPr>
                        <a:t>0.14</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46</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90</a:t>
                      </a:r>
                      <a:endParaRPr lang="en-US" sz="1700" dirty="0">
                        <a:latin typeface="Arial" panose="020B0604020202020204" pitchFamily="34" charset="0"/>
                        <a:cs typeface="Arial" panose="020B0604020202020204" pitchFamily="34" charset="0"/>
                      </a:endParaRPr>
                    </a:p>
                  </a:txBody>
                  <a:tcPr/>
                </a:tc>
              </a:tr>
              <a:tr h="370840">
                <a:tc>
                  <a:txBody>
                    <a:bodyPr/>
                    <a:lstStyle/>
                    <a:p>
                      <a:pPr algn="ctr"/>
                      <a:r>
                        <a:rPr lang="en-US" sz="1700" dirty="0" smtClean="0">
                          <a:latin typeface="Arial" panose="020B0604020202020204" pitchFamily="34" charset="0"/>
                          <a:cs typeface="Arial" panose="020B0604020202020204" pitchFamily="34" charset="0"/>
                        </a:rPr>
                        <a:t>0.16</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46</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90</a:t>
                      </a:r>
                      <a:endParaRPr lang="en-US" sz="1700" dirty="0">
                        <a:latin typeface="Arial" panose="020B0604020202020204" pitchFamily="34" charset="0"/>
                        <a:cs typeface="Arial" panose="020B0604020202020204" pitchFamily="34" charset="0"/>
                      </a:endParaRPr>
                    </a:p>
                  </a:txBody>
                  <a:tcPr/>
                </a:tc>
              </a:tr>
              <a:tr h="370840">
                <a:tc>
                  <a:txBody>
                    <a:bodyPr/>
                    <a:lstStyle/>
                    <a:p>
                      <a:pPr algn="ctr"/>
                      <a:r>
                        <a:rPr lang="en-US" sz="1700" dirty="0" smtClean="0">
                          <a:latin typeface="Arial" panose="020B0604020202020204" pitchFamily="34" charset="0"/>
                          <a:cs typeface="Arial" panose="020B0604020202020204" pitchFamily="34" charset="0"/>
                        </a:rPr>
                        <a:t>0.18</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46</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90</a:t>
                      </a:r>
                      <a:endParaRPr lang="en-US" sz="1700" dirty="0">
                        <a:latin typeface="Arial" panose="020B0604020202020204" pitchFamily="34" charset="0"/>
                        <a:cs typeface="Arial" panose="020B0604020202020204" pitchFamily="34" charset="0"/>
                      </a:endParaRPr>
                    </a:p>
                  </a:txBody>
                  <a:tcPr/>
                </a:tc>
              </a:tr>
              <a:tr h="370840">
                <a:tc>
                  <a:txBody>
                    <a:bodyPr/>
                    <a:lstStyle/>
                    <a:p>
                      <a:pPr algn="ctr"/>
                      <a:r>
                        <a:rPr lang="en-US" sz="1700" dirty="0" smtClean="0">
                          <a:latin typeface="Arial" panose="020B0604020202020204" pitchFamily="34" charset="0"/>
                          <a:cs typeface="Arial" panose="020B0604020202020204" pitchFamily="34" charset="0"/>
                        </a:rPr>
                        <a:t>0.20</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46</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90</a:t>
                      </a:r>
                      <a:endParaRPr lang="en-US" sz="17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2198995"/>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6477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Font typeface="+mj-lt"/>
              <a:buAutoNum type="alphaLcPeriod"/>
            </a:pPr>
            <a:r>
              <a:rPr lang="en-US" sz="1900" dirty="0" smtClean="0"/>
              <a:t>Plot </a:t>
            </a:r>
            <a:r>
              <a:rPr lang="en-US" sz="1900" dirty="0"/>
              <a:t>these results on the grid </a:t>
            </a:r>
            <a:r>
              <a:rPr lang="en-US" sz="1900" dirty="0" smtClean="0"/>
              <a:t>opposite. You </a:t>
            </a:r>
            <a:r>
              <a:rPr lang="en-US" sz="1900" dirty="0"/>
              <a:t>can mark your graph using the self-assessment check list for graphs on page 48. </a:t>
            </a: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endParaRPr lang="en-US" sz="19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39</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35496" y="44624"/>
            <a:ext cx="7704856" cy="625434"/>
          </a:xfrm>
        </p:spPr>
        <p:txBody>
          <a:bodyPr>
            <a:noAutofit/>
          </a:bodyPr>
          <a:lstStyle/>
          <a:p>
            <a:r>
              <a:rPr lang="en-US" dirty="0"/>
              <a:t>Exercise </a:t>
            </a:r>
            <a:r>
              <a:rPr lang="en-US" dirty="0" smtClean="0"/>
              <a:t>6.3 - Limiting </a:t>
            </a:r>
            <a:r>
              <a:rPr lang="en-US" dirty="0"/>
              <a:t>factors</a:t>
            </a:r>
            <a:endParaRPr lang="en-GB" b="1" dirty="0" smtClean="0"/>
          </a:p>
        </p:txBody>
      </p:sp>
      <p:pic>
        <p:nvPicPr>
          <p:cNvPr id="1026" name="Picture 2" descr="Image result for grid math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43608" y="1826380"/>
            <a:ext cx="6967167" cy="485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4299954"/>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r>
              <a:rPr lang="en-US" sz="1700" dirty="0"/>
              <a:t>Use the check list below to give yourself a mark for your graph. For each point, award </a:t>
            </a:r>
            <a:r>
              <a:rPr lang="en-US" sz="1700" dirty="0" smtClean="0"/>
              <a:t>yourself: 2 </a:t>
            </a:r>
            <a:r>
              <a:rPr lang="en-US" sz="1700" dirty="0"/>
              <a:t>marks if you did it really </a:t>
            </a:r>
            <a:r>
              <a:rPr lang="en-US" sz="1700" dirty="0" smtClean="0"/>
              <a:t>well. 1 </a:t>
            </a:r>
            <a:r>
              <a:rPr lang="en-US" sz="1700" dirty="0"/>
              <a:t>mark if you made a good attempt at it and partly succeeded 0 marks if you did not try to do it, or did not succeed.</a:t>
            </a:r>
          </a:p>
          <a:p>
            <a:r>
              <a:rPr lang="en-US" sz="1700" dirty="0"/>
              <a:t>Self-assessment check list for graphs</a:t>
            </a:r>
            <a:r>
              <a:rPr lang="en-US" sz="1700" dirty="0" smtClean="0"/>
              <a:t>:</a:t>
            </a:r>
          </a:p>
          <a:p>
            <a:endParaRPr lang="en-US" sz="1700" b="1" dirty="0"/>
          </a:p>
          <a:p>
            <a:endParaRPr lang="en-US" sz="1700" b="1" dirty="0" smtClean="0"/>
          </a:p>
          <a:p>
            <a:r>
              <a:rPr lang="en-US" sz="1700" b="1" dirty="0" smtClean="0"/>
              <a:t/>
            </a:r>
            <a:br>
              <a:rPr lang="en-US" sz="1700" b="1" dirty="0" smtClean="0"/>
            </a:br>
            <a:r>
              <a:rPr lang="en-US" sz="1700" b="1" dirty="0" smtClean="0"/>
              <a:t/>
            </a:r>
            <a:br>
              <a:rPr lang="en-US" sz="1700" b="1" dirty="0" smtClean="0"/>
            </a:br>
            <a:r>
              <a:rPr lang="en-US" sz="1700" b="1" dirty="0" smtClean="0"/>
              <a:t/>
            </a:r>
            <a:br>
              <a:rPr lang="en-US" sz="1700" b="1" dirty="0" smtClean="0"/>
            </a:br>
            <a:r>
              <a:rPr lang="en-US" sz="1700" b="1" dirty="0" smtClean="0"/>
              <a:t/>
            </a:r>
            <a:br>
              <a:rPr lang="en-US" sz="1700" b="1" dirty="0" smtClean="0"/>
            </a:br>
            <a:r>
              <a:rPr lang="en-US" sz="1700" b="1" dirty="0" smtClean="0"/>
              <a:t/>
            </a:r>
            <a:br>
              <a:rPr lang="en-US" sz="1700" b="1" dirty="0" smtClean="0"/>
            </a:br>
            <a:r>
              <a:rPr lang="en-US" sz="1700" b="1" dirty="0" smtClean="0"/>
              <a:t/>
            </a:r>
            <a:br>
              <a:rPr lang="en-US" sz="1700" b="1" dirty="0" smtClean="0"/>
            </a:br>
            <a:r>
              <a:rPr lang="en-US" sz="1700" b="1" dirty="0" smtClean="0"/>
              <a:t/>
            </a:r>
            <a:br>
              <a:rPr lang="en-US" sz="1700" b="1" dirty="0" smtClean="0"/>
            </a:br>
            <a:r>
              <a:rPr lang="en-US" sz="1700" b="1" dirty="0" smtClean="0"/>
              <a:t/>
            </a:r>
            <a:br>
              <a:rPr lang="en-US" sz="1700" b="1" dirty="0" smtClean="0"/>
            </a:br>
            <a:r>
              <a:rPr lang="en-US" sz="1700" b="1" dirty="0" smtClean="0"/>
              <a:t/>
            </a:r>
            <a:br>
              <a:rPr lang="en-US" sz="1700" b="1" dirty="0" smtClean="0"/>
            </a:br>
            <a:r>
              <a:rPr lang="en-US" sz="1700" b="1" dirty="0" smtClean="0"/>
              <a:t/>
            </a:r>
            <a:br>
              <a:rPr lang="en-US" sz="1700" b="1" dirty="0" smtClean="0"/>
            </a:br>
            <a:r>
              <a:rPr lang="en-US" sz="1700" b="1" dirty="0" smtClean="0"/>
              <a:t/>
            </a:r>
            <a:br>
              <a:rPr lang="en-US" sz="1700" b="1" dirty="0" smtClean="0"/>
            </a:br>
            <a:r>
              <a:rPr lang="en-US" sz="1700" b="1" dirty="0"/>
              <a:t/>
            </a:r>
            <a:br>
              <a:rPr lang="en-US" sz="1700" b="1" dirty="0"/>
            </a:br>
            <a:r>
              <a:rPr lang="en-US" sz="1700" b="1" dirty="0"/>
              <a:t>12-14 </a:t>
            </a:r>
            <a:r>
              <a:rPr lang="en-US" sz="1700" b="1" dirty="0" smtClean="0"/>
              <a:t>Excellent. 10-11 Good. 7-9 </a:t>
            </a:r>
            <a:r>
              <a:rPr lang="en-US" sz="1700" b="1" dirty="0"/>
              <a:t>A good start, but you need to improve quite a </a:t>
            </a:r>
            <a:r>
              <a:rPr lang="en-US" sz="1700" b="1" dirty="0" smtClean="0"/>
              <a:t>bit. 5-6 </a:t>
            </a:r>
            <a:r>
              <a:rPr lang="en-US" sz="1700" b="1" dirty="0"/>
              <a:t>Poor. Try this same graph again using a new sheet of </a:t>
            </a:r>
            <a:r>
              <a:rPr lang="en-US" sz="1700" b="1" dirty="0" smtClean="0"/>
              <a:t>paper. 1-4 </a:t>
            </a:r>
            <a:r>
              <a:rPr lang="en-US" sz="1700" b="1" dirty="0"/>
              <a:t>Very poor. Read through all the criteria again and then try the same graph again</a:t>
            </a:r>
            <a:r>
              <a:rPr lang="en-US" sz="1700" b="1" dirty="0" smtClean="0"/>
              <a:t>.</a:t>
            </a:r>
            <a:endParaRPr lang="en-US" sz="1700" b="1"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40</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35496" y="44624"/>
            <a:ext cx="7704856" cy="625434"/>
          </a:xfrm>
        </p:spPr>
        <p:txBody>
          <a:bodyPr>
            <a:noAutofit/>
          </a:bodyPr>
          <a:lstStyle/>
          <a:p>
            <a:r>
              <a:rPr lang="en-US" dirty="0"/>
              <a:t>Exercise </a:t>
            </a:r>
            <a:r>
              <a:rPr lang="en-US" dirty="0" smtClean="0"/>
              <a:t>6.3 - Limiting </a:t>
            </a:r>
            <a:r>
              <a:rPr lang="en-US" dirty="0"/>
              <a:t>factors</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911108790"/>
              </p:ext>
            </p:extLst>
          </p:nvPr>
        </p:nvGraphicFramePr>
        <p:xfrm>
          <a:off x="276200" y="2287763"/>
          <a:ext cx="8472264" cy="3517501"/>
        </p:xfrm>
        <a:graphic>
          <a:graphicData uri="http://schemas.openxmlformats.org/drawingml/2006/table">
            <a:tbl>
              <a:tblPr firstRow="1" bandRow="1">
                <a:tableStyleId>{5C22544A-7EE6-4342-B048-85BDC9FD1C3A}</a:tableStyleId>
              </a:tblPr>
              <a:tblGrid>
                <a:gridCol w="6600056"/>
                <a:gridCol w="576064"/>
                <a:gridCol w="1296144"/>
              </a:tblGrid>
              <a:tr h="243533">
                <a:tc rowSpan="2">
                  <a:txBody>
                    <a:bodyPr/>
                    <a:lstStyle/>
                    <a:p>
                      <a:r>
                        <a:rPr lang="en-US" sz="1400" dirty="0" smtClean="0">
                          <a:latin typeface="Arial" panose="020B0604020202020204" pitchFamily="34" charset="0"/>
                          <a:cs typeface="Arial" panose="020B0604020202020204" pitchFamily="34" charset="0"/>
                        </a:rPr>
                        <a:t>Check Point</a:t>
                      </a:r>
                      <a:endParaRPr lang="en-US" sz="1400" dirty="0">
                        <a:latin typeface="Arial" panose="020B0604020202020204" pitchFamily="34" charset="0"/>
                        <a:cs typeface="Arial" panose="020B0604020202020204" pitchFamily="34" charset="0"/>
                      </a:endParaRPr>
                    </a:p>
                  </a:txBody>
                  <a:tcPr/>
                </a:tc>
                <a:tc gridSpan="2">
                  <a:txBody>
                    <a:bodyPr/>
                    <a:lstStyle/>
                    <a:p>
                      <a:r>
                        <a:rPr lang="en-US" sz="1400" dirty="0" smtClean="0">
                          <a:latin typeface="Arial" panose="020B0604020202020204" pitchFamily="34" charset="0"/>
                          <a:cs typeface="Arial" panose="020B0604020202020204" pitchFamily="34" charset="0"/>
                        </a:rPr>
                        <a:t>Marks Awarded</a:t>
                      </a:r>
                      <a:endParaRPr lang="en-US" sz="1400" dirty="0">
                        <a:latin typeface="Arial" panose="020B0604020202020204" pitchFamily="34" charset="0"/>
                        <a:cs typeface="Arial" panose="020B0604020202020204" pitchFamily="34" charset="0"/>
                      </a:endParaRPr>
                    </a:p>
                  </a:txBody>
                  <a:tcPr/>
                </a:tc>
                <a:tc hMerge="1">
                  <a:txBody>
                    <a:bodyPr/>
                    <a:lstStyle/>
                    <a:p>
                      <a:endParaRPr lang="en-US" dirty="0"/>
                    </a:p>
                  </a:txBody>
                  <a:tcPr/>
                </a:tc>
              </a:tr>
              <a:tr h="243533">
                <a:tc vMerge="1">
                  <a:txBody>
                    <a:bodyPr/>
                    <a:lstStyle/>
                    <a:p>
                      <a:endParaRPr lang="en-US"/>
                    </a:p>
                  </a:txBody>
                  <a:tcPr/>
                </a:tc>
                <a:tc>
                  <a:txBody>
                    <a:bodyPr/>
                    <a:lstStyle/>
                    <a:p>
                      <a:r>
                        <a:rPr lang="en-US" sz="1400" dirty="0" smtClean="0">
                          <a:latin typeface="Arial" panose="020B0604020202020204" pitchFamily="34" charset="0"/>
                          <a:cs typeface="Arial" panose="020B0604020202020204" pitchFamily="34" charset="0"/>
                        </a:rPr>
                        <a:t>You</a:t>
                      </a:r>
                      <a:endParaRPr lang="en-US"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Your teacher</a:t>
                      </a:r>
                      <a:endParaRPr lang="en-US" sz="1400" dirty="0">
                        <a:latin typeface="Arial" panose="020B0604020202020204" pitchFamily="34" charset="0"/>
                        <a:cs typeface="Arial" panose="020B0604020202020204" pitchFamily="34" charset="0"/>
                      </a:endParaRPr>
                    </a:p>
                  </a:txBody>
                  <a:tcPr/>
                </a:tc>
              </a:tr>
              <a:tr h="414005">
                <a:tc>
                  <a:txBody>
                    <a:bodyPr/>
                    <a:lstStyle/>
                    <a:p>
                      <a:r>
                        <a:rPr lang="en-US" sz="1400" dirty="0" smtClean="0">
                          <a:latin typeface="Arial" panose="020B0604020202020204" pitchFamily="34" charset="0"/>
                          <a:cs typeface="Arial" panose="020B0604020202020204" pitchFamily="34" charset="0"/>
                        </a:rPr>
                        <a:t>You have drawn the axes with a ruler, and used most of the width and height of the graph paper for the axis labels.</a:t>
                      </a:r>
                      <a:endParaRPr lang="en-US" sz="1400" dirty="0">
                        <a:latin typeface="Arial" panose="020B0604020202020204" pitchFamily="34" charset="0"/>
                        <a:cs typeface="Arial" panose="020B0604020202020204" pitchFamily="34" charset="0"/>
                      </a:endParaRPr>
                    </a:p>
                  </a:txBody>
                  <a:tcPr/>
                </a:tc>
                <a:tc>
                  <a:txBody>
                    <a:bodyPr/>
                    <a:lstStyle/>
                    <a:p>
                      <a:endParaRPr lang="en-US" sz="1400">
                        <a:latin typeface="Arial" panose="020B0604020202020204" pitchFamily="34" charset="0"/>
                        <a:cs typeface="Arial" panose="020B0604020202020204" pitchFamily="34" charset="0"/>
                      </a:endParaRPr>
                    </a:p>
                  </a:txBody>
                  <a:tcPr/>
                </a:tc>
                <a:tc>
                  <a:txBody>
                    <a:bodyPr/>
                    <a:lstStyle/>
                    <a:p>
                      <a:endParaRPr lang="en-US" sz="1400">
                        <a:latin typeface="Arial" panose="020B0604020202020204" pitchFamily="34" charset="0"/>
                        <a:cs typeface="Arial" panose="020B0604020202020204" pitchFamily="34" charset="0"/>
                      </a:endParaRPr>
                    </a:p>
                  </a:txBody>
                  <a:tcPr/>
                </a:tc>
              </a:tr>
              <a:tr h="347581">
                <a:tc>
                  <a:txBody>
                    <a:bodyPr/>
                    <a:lstStyle/>
                    <a:p>
                      <a:r>
                        <a:rPr lang="en-US" sz="1400" dirty="0" smtClean="0">
                          <a:latin typeface="Arial" panose="020B0604020202020204" pitchFamily="34" charset="0"/>
                          <a:cs typeface="Arial" panose="020B0604020202020204" pitchFamily="34" charset="0"/>
                        </a:rPr>
                        <a:t>You have used a good scale for x-axis and y-axis, going up in Is, 2s, 5s or 10s.</a:t>
                      </a:r>
                      <a:endParaRPr lang="en-US" sz="1400" dirty="0">
                        <a:latin typeface="Arial" panose="020B0604020202020204" pitchFamily="34" charset="0"/>
                        <a:cs typeface="Arial" panose="020B0604020202020204" pitchFamily="34" charset="0"/>
                      </a:endParaRPr>
                    </a:p>
                  </a:txBody>
                  <a:tcPr/>
                </a:tc>
                <a:tc>
                  <a:txBody>
                    <a:bodyPr/>
                    <a:lstStyle/>
                    <a:p>
                      <a:endParaRPr lang="en-US" sz="1400">
                        <a:latin typeface="Arial" panose="020B0604020202020204" pitchFamily="34" charset="0"/>
                        <a:cs typeface="Arial" panose="020B0604020202020204" pitchFamily="34" charset="0"/>
                      </a:endParaRPr>
                    </a:p>
                  </a:txBody>
                  <a:tcPr/>
                </a:tc>
                <a:tc>
                  <a:txBody>
                    <a:bodyPr/>
                    <a:lstStyle/>
                    <a:p>
                      <a:endParaRPr lang="en-US" sz="1400">
                        <a:latin typeface="Arial" panose="020B0604020202020204" pitchFamily="34" charset="0"/>
                        <a:cs typeface="Arial" panose="020B0604020202020204" pitchFamily="34" charset="0"/>
                      </a:endParaRPr>
                    </a:p>
                  </a:txBody>
                  <a:tcPr/>
                </a:tc>
              </a:tr>
              <a:tr h="243533">
                <a:tc>
                  <a:txBody>
                    <a:bodyPr/>
                    <a:lstStyle/>
                    <a:p>
                      <a:r>
                        <a:rPr lang="en-US" sz="1400" dirty="0" smtClean="0">
                          <a:latin typeface="Arial" panose="020B0604020202020204" pitchFamily="34" charset="0"/>
                          <a:cs typeface="Arial" panose="020B0604020202020204" pitchFamily="34" charset="0"/>
                        </a:rPr>
                        <a:t>You have included the correct units with the scales on both axes.</a:t>
                      </a:r>
                      <a:endParaRPr lang="en-US" sz="1400" dirty="0">
                        <a:latin typeface="Arial" panose="020B0604020202020204" pitchFamily="34" charset="0"/>
                        <a:cs typeface="Arial" panose="020B0604020202020204" pitchFamily="34" charset="0"/>
                      </a:endParaRPr>
                    </a:p>
                  </a:txBody>
                  <a:tcPr/>
                </a:tc>
                <a:tc>
                  <a:txBody>
                    <a:bodyPr/>
                    <a:lstStyle/>
                    <a:p>
                      <a:endParaRPr lang="en-US" sz="1400" dirty="0">
                        <a:latin typeface="Arial" panose="020B0604020202020204" pitchFamily="34" charset="0"/>
                        <a:cs typeface="Arial" panose="020B0604020202020204" pitchFamily="34" charset="0"/>
                      </a:endParaRPr>
                    </a:p>
                  </a:txBody>
                  <a:tcPr/>
                </a:tc>
                <a:tc>
                  <a:txBody>
                    <a:bodyPr/>
                    <a:lstStyle/>
                    <a:p>
                      <a:endParaRPr lang="en-US" sz="1400">
                        <a:latin typeface="Arial" panose="020B0604020202020204" pitchFamily="34" charset="0"/>
                        <a:cs typeface="Arial" panose="020B0604020202020204" pitchFamily="34" charset="0"/>
                      </a:endParaRPr>
                    </a:p>
                  </a:txBody>
                  <a:tcPr/>
                </a:tc>
              </a:tr>
              <a:tr h="243533">
                <a:tc>
                  <a:txBody>
                    <a:bodyPr/>
                    <a:lstStyle/>
                    <a:p>
                      <a:r>
                        <a:rPr lang="en-US" sz="1400" dirty="0" smtClean="0">
                          <a:latin typeface="Arial" panose="020B0604020202020204" pitchFamily="34" charset="0"/>
                          <a:cs typeface="Arial" panose="020B0604020202020204" pitchFamily="34" charset="0"/>
                        </a:rPr>
                        <a:t>You have plotted each point precisely and correctly.</a:t>
                      </a:r>
                      <a:endParaRPr lang="en-US" sz="1400" dirty="0">
                        <a:latin typeface="Arial" panose="020B0604020202020204" pitchFamily="34" charset="0"/>
                        <a:cs typeface="Arial" panose="020B0604020202020204" pitchFamily="34" charset="0"/>
                      </a:endParaRPr>
                    </a:p>
                  </a:txBody>
                  <a:tcPr/>
                </a:tc>
                <a:tc>
                  <a:txBody>
                    <a:bodyPr/>
                    <a:lstStyle/>
                    <a:p>
                      <a:endParaRPr lang="en-US" sz="1400">
                        <a:latin typeface="Arial" panose="020B0604020202020204" pitchFamily="34" charset="0"/>
                        <a:cs typeface="Arial" panose="020B0604020202020204" pitchFamily="34" charset="0"/>
                      </a:endParaRPr>
                    </a:p>
                  </a:txBody>
                  <a:tcPr/>
                </a:tc>
                <a:tc>
                  <a:txBody>
                    <a:bodyPr/>
                    <a:lstStyle/>
                    <a:p>
                      <a:endParaRPr lang="en-US" sz="1400">
                        <a:latin typeface="Arial" panose="020B0604020202020204" pitchFamily="34" charset="0"/>
                        <a:cs typeface="Arial" panose="020B0604020202020204" pitchFamily="34" charset="0"/>
                      </a:endParaRPr>
                    </a:p>
                  </a:txBody>
                  <a:tcPr/>
                </a:tc>
              </a:tr>
              <a:tr h="243533">
                <a:tc>
                  <a:txBody>
                    <a:bodyPr/>
                    <a:lstStyle/>
                    <a:p>
                      <a:r>
                        <a:rPr lang="en-US" sz="1400" dirty="0" smtClean="0">
                          <a:latin typeface="Arial" panose="020B0604020202020204" pitchFamily="34" charset="0"/>
                          <a:cs typeface="Arial" panose="020B0604020202020204" pitchFamily="34" charset="0"/>
                        </a:rPr>
                        <a:t>You have used a small, neat cross for each point.</a:t>
                      </a:r>
                      <a:endParaRPr lang="en-US" sz="1400" dirty="0">
                        <a:latin typeface="Arial" panose="020B0604020202020204" pitchFamily="34" charset="0"/>
                        <a:cs typeface="Arial" panose="020B0604020202020204" pitchFamily="34" charset="0"/>
                      </a:endParaRPr>
                    </a:p>
                  </a:txBody>
                  <a:tcPr/>
                </a:tc>
                <a:tc>
                  <a:txBody>
                    <a:bodyPr/>
                    <a:lstStyle/>
                    <a:p>
                      <a:endParaRPr lang="en-US" sz="1400">
                        <a:latin typeface="Arial" panose="020B0604020202020204" pitchFamily="34" charset="0"/>
                        <a:cs typeface="Arial" panose="020B0604020202020204" pitchFamily="34" charset="0"/>
                      </a:endParaRPr>
                    </a:p>
                  </a:txBody>
                  <a:tcPr/>
                </a:tc>
                <a:tc>
                  <a:txBody>
                    <a:bodyPr/>
                    <a:lstStyle/>
                    <a:p>
                      <a:endParaRPr lang="en-US" sz="1400">
                        <a:latin typeface="Arial" panose="020B0604020202020204" pitchFamily="34" charset="0"/>
                        <a:cs typeface="Arial" panose="020B0604020202020204" pitchFamily="34" charset="0"/>
                      </a:endParaRPr>
                    </a:p>
                  </a:txBody>
                  <a:tcPr/>
                </a:tc>
              </a:tr>
              <a:tr h="414005">
                <a:tc>
                  <a:txBody>
                    <a:bodyPr/>
                    <a:lstStyle/>
                    <a:p>
                      <a:r>
                        <a:rPr lang="en-US" sz="1400" dirty="0" smtClean="0">
                          <a:latin typeface="Arial" panose="020B0604020202020204" pitchFamily="34" charset="0"/>
                          <a:cs typeface="Arial" panose="020B0604020202020204" pitchFamily="34" charset="0"/>
                        </a:rPr>
                        <a:t>You have drawn a single, clear line - either by ruling a line between each pair of points, or drawing a well-positioned best-fit line.</a:t>
                      </a:r>
                      <a:endParaRPr lang="en-US" sz="1400" dirty="0">
                        <a:latin typeface="Arial" panose="020B0604020202020204" pitchFamily="34" charset="0"/>
                        <a:cs typeface="Arial" panose="020B0604020202020204" pitchFamily="34" charset="0"/>
                      </a:endParaRPr>
                    </a:p>
                  </a:txBody>
                  <a:tcPr/>
                </a:tc>
                <a:tc>
                  <a:txBody>
                    <a:bodyPr/>
                    <a:lstStyle/>
                    <a:p>
                      <a:endParaRPr lang="en-US" sz="1400">
                        <a:latin typeface="Arial" panose="020B0604020202020204" pitchFamily="34" charset="0"/>
                        <a:cs typeface="Arial" panose="020B0604020202020204" pitchFamily="34" charset="0"/>
                      </a:endParaRPr>
                    </a:p>
                  </a:txBody>
                  <a:tcPr/>
                </a:tc>
                <a:tc>
                  <a:txBody>
                    <a:bodyPr/>
                    <a:lstStyle/>
                    <a:p>
                      <a:endParaRPr lang="en-US" sz="1400">
                        <a:latin typeface="Arial" panose="020B0604020202020204" pitchFamily="34" charset="0"/>
                        <a:cs typeface="Arial" panose="020B0604020202020204" pitchFamily="34" charset="0"/>
                      </a:endParaRPr>
                    </a:p>
                  </a:txBody>
                  <a:tcPr/>
                </a:tc>
              </a:tr>
              <a:tr h="243533">
                <a:tc>
                  <a:txBody>
                    <a:bodyPr/>
                    <a:lstStyle/>
                    <a:p>
                      <a:r>
                        <a:rPr lang="en-US" sz="1400" dirty="0" smtClean="0">
                          <a:latin typeface="Arial" panose="020B0604020202020204" pitchFamily="34" charset="0"/>
                          <a:cs typeface="Arial" panose="020B0604020202020204" pitchFamily="34" charset="0"/>
                        </a:rPr>
                        <a:t>You have ignored any anomalous results when drawing the line.</a:t>
                      </a:r>
                      <a:endParaRPr lang="en-US" sz="1400" dirty="0">
                        <a:latin typeface="Arial" panose="020B0604020202020204" pitchFamily="34" charset="0"/>
                        <a:cs typeface="Arial" panose="020B0604020202020204" pitchFamily="34" charset="0"/>
                      </a:endParaRPr>
                    </a:p>
                  </a:txBody>
                  <a:tcPr/>
                </a:tc>
                <a:tc>
                  <a:txBody>
                    <a:bodyPr/>
                    <a:lstStyle/>
                    <a:p>
                      <a:endParaRPr lang="en-US" sz="1400" dirty="0">
                        <a:latin typeface="Arial" panose="020B0604020202020204" pitchFamily="34" charset="0"/>
                        <a:cs typeface="Arial" panose="020B0604020202020204" pitchFamily="34" charset="0"/>
                      </a:endParaRPr>
                    </a:p>
                  </a:txBody>
                  <a:tcPr/>
                </a:tc>
                <a:tc>
                  <a:txBody>
                    <a:bodyPr/>
                    <a:lstStyle/>
                    <a:p>
                      <a:endParaRPr lang="en-US" sz="1400" dirty="0">
                        <a:latin typeface="Arial" panose="020B0604020202020204" pitchFamily="34" charset="0"/>
                        <a:cs typeface="Arial" panose="020B0604020202020204" pitchFamily="34" charset="0"/>
                      </a:endParaRPr>
                    </a:p>
                  </a:txBody>
                  <a:tcPr/>
                </a:tc>
              </a:tr>
              <a:tr h="243533">
                <a:tc>
                  <a:txBody>
                    <a:bodyPr/>
                    <a:lstStyle/>
                    <a:p>
                      <a:r>
                        <a:rPr kumimoji="0" lang="en-US" sz="1400" b="1" i="0" u="none" strike="noStrike" kern="1200" baseline="0" dirty="0" smtClean="0">
                          <a:solidFill>
                            <a:schemeClr val="dk1"/>
                          </a:solidFill>
                          <a:latin typeface="Arial" panose="020B0604020202020204" pitchFamily="34" charset="0"/>
                          <a:ea typeface="+mn-ea"/>
                          <a:cs typeface="Arial" panose="020B0604020202020204" pitchFamily="34" charset="0"/>
                        </a:rPr>
                        <a:t>Total (out of 14)</a:t>
                      </a:r>
                      <a:r>
                        <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a:t>
                      </a:r>
                    </a:p>
                  </a:txBody>
                  <a:tcPr/>
                </a:tc>
                <a:tc>
                  <a:txBody>
                    <a:bodyPr/>
                    <a:lstStyle/>
                    <a:p>
                      <a:endParaRPr lang="en-US" sz="1400" dirty="0">
                        <a:latin typeface="Arial" panose="020B0604020202020204" pitchFamily="34" charset="0"/>
                        <a:cs typeface="Arial" panose="020B0604020202020204" pitchFamily="34" charset="0"/>
                      </a:endParaRPr>
                    </a:p>
                  </a:txBody>
                  <a:tcPr/>
                </a:tc>
                <a:tc>
                  <a:txBody>
                    <a:bodyPr/>
                    <a:lstStyle/>
                    <a:p>
                      <a:endParaRPr lang="en-US" sz="1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644374860"/>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Font typeface="+mj-lt"/>
              <a:buAutoNum type="alphaLcPeriod" startAt="2"/>
            </a:pPr>
            <a:r>
              <a:rPr lang="en-US" sz="2400" dirty="0" smtClean="0"/>
              <a:t>State </a:t>
            </a:r>
            <a:r>
              <a:rPr lang="en-US" sz="2400" dirty="0"/>
              <a:t>the carbon dioxide concentration of normal air.</a:t>
            </a:r>
          </a:p>
          <a:p>
            <a:pPr marL="457200" indent="-457200">
              <a:buFont typeface="+mj-lt"/>
              <a:buAutoNum type="alphaLcPeriod" startAt="2"/>
            </a:pPr>
            <a:r>
              <a:rPr lang="en-US" sz="2400" dirty="0" smtClean="0"/>
              <a:t>Use </a:t>
            </a:r>
            <a:r>
              <a:rPr lang="en-US" sz="2400" dirty="0"/>
              <a:t>your graph to find the rate of photosynthesis in normal air in high light intensity.</a:t>
            </a:r>
          </a:p>
          <a:p>
            <a:pPr marL="457200" indent="-457200">
              <a:buFont typeface="+mj-lt"/>
              <a:buAutoNum type="alphaLcPeriod" startAt="2"/>
            </a:pPr>
            <a:r>
              <a:rPr lang="en-US" sz="2400" dirty="0" smtClean="0"/>
              <a:t>Up </a:t>
            </a:r>
            <a:r>
              <a:rPr lang="en-US" sz="2400" dirty="0"/>
              <a:t>to what concentration is carbon dioxide a limiting factor for photosynthesis in low light intensity</a:t>
            </a:r>
            <a:r>
              <a:rPr lang="en-US" sz="2400" dirty="0" smtClean="0"/>
              <a:t>?</a:t>
            </a:r>
            <a:endParaRPr lang="en-US" sz="2400" dirty="0"/>
          </a:p>
          <a:p>
            <a:pPr marL="457200" indent="-457200">
              <a:buFont typeface="+mj-lt"/>
              <a:buAutoNum type="alphaLcPeriod" startAt="2"/>
            </a:pPr>
            <a:r>
              <a:rPr lang="en-US" sz="2400" dirty="0" smtClean="0"/>
              <a:t>Above </a:t>
            </a:r>
            <a:r>
              <a:rPr lang="en-US" sz="2400" dirty="0"/>
              <a:t>this concentration (your answer to d), what is the limiting factor for photosynthesis</a:t>
            </a:r>
            <a:r>
              <a:rPr lang="en-US" sz="2400" dirty="0" smtClean="0"/>
              <a:t>?</a:t>
            </a:r>
          </a:p>
          <a:p>
            <a:pPr marL="457200" indent="-457200">
              <a:buFont typeface="+mj-lt"/>
              <a:buAutoNum type="alphaLcPeriod" startAt="2"/>
            </a:pPr>
            <a:r>
              <a:rPr lang="en-US" sz="2400" dirty="0"/>
              <a:t>Farmers and market gardeners often add carbon dioxide to the air in glasshouses where crops are growing. Use your graph to explain the advantage of doing this.</a:t>
            </a:r>
          </a:p>
          <a:p>
            <a:pPr marL="457200" indent="-457200">
              <a:buFont typeface="+mj-lt"/>
              <a:buAutoNum type="alphaLcPeriod" startAt="2"/>
            </a:pPr>
            <a:r>
              <a:rPr lang="en-US" sz="2400" dirty="0"/>
              <a:t>It is expensive to add carbon dioxide to glasshouses. Suggest a suitable concentration of carbon dioxide to add to a glasshouse in high light intensity, to obtain a good financial return from the sale of the crop. Explain your answer.</a:t>
            </a:r>
            <a:endParaRPr lang="en-US" sz="24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40</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35496" y="44624"/>
            <a:ext cx="7704856" cy="625434"/>
          </a:xfrm>
        </p:spPr>
        <p:txBody>
          <a:bodyPr>
            <a:noAutofit/>
          </a:bodyPr>
          <a:lstStyle/>
          <a:p>
            <a:r>
              <a:rPr lang="en-US" dirty="0"/>
              <a:t>Exercise </a:t>
            </a:r>
            <a:r>
              <a:rPr lang="en-US" dirty="0" smtClean="0"/>
              <a:t>6.3 - Limiting </a:t>
            </a:r>
            <a:r>
              <a:rPr lang="en-US" dirty="0"/>
              <a:t>factors</a:t>
            </a:r>
            <a:endParaRPr lang="en-GB" b="1" dirty="0" smtClean="0"/>
          </a:p>
        </p:txBody>
      </p:sp>
    </p:spTree>
    <p:extLst>
      <p:ext uri="{BB962C8B-B14F-4D97-AF65-F5344CB8AC3E}">
        <p14:creationId xmlns:p14="http://schemas.microsoft.com/office/powerpoint/2010/main" val="3907630522"/>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2400" dirty="0"/>
              <a:t>Exercise 6.4 </a:t>
            </a:r>
            <a:r>
              <a:rPr lang="en-US" sz="2400" dirty="0" smtClean="0"/>
              <a:t>- Effect </a:t>
            </a:r>
            <a:r>
              <a:rPr lang="en-US" sz="2400" dirty="0"/>
              <a:t>of increased carbon dioxide and temperature on tree growth</a:t>
            </a:r>
            <a:endParaRPr lang="en-GB" sz="2400" b="1" dirty="0" smtClean="0"/>
          </a:p>
        </p:txBody>
      </p:sp>
      <p:sp>
        <p:nvSpPr>
          <p:cNvPr id="6" name="Rectangle 33"/>
          <p:cNvSpPr/>
          <p:nvPr/>
        </p:nvSpPr>
        <p:spPr>
          <a:xfrm>
            <a:off x="179512" y="1131713"/>
            <a:ext cx="8712968" cy="541686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342900" indent="-342900">
              <a:buClr>
                <a:srgbClr val="C00000"/>
              </a:buClr>
              <a:buFont typeface="Arial" panose="020B0604020202020204" pitchFamily="34" charset="0"/>
              <a:buChar char="•"/>
              <a:tabLst>
                <a:tab pos="1079500" algn="l"/>
                <a:tab pos="2524125" algn="l"/>
                <a:tab pos="4005263" algn="l"/>
                <a:tab pos="5541963" algn="l"/>
                <a:tab pos="6858000" algn="l"/>
              </a:tabLst>
            </a:pPr>
            <a:r>
              <a:rPr lang="en-US" sz="2100" dirty="0"/>
              <a:t>An experiment was carried out over three years in Finland, to find out how an increase in carbon dioxide concentration and temperature would affect the growth of pine trees.</a:t>
            </a:r>
          </a:p>
          <a:p>
            <a:pPr marL="342900" indent="-342900">
              <a:buClr>
                <a:srgbClr val="C00000"/>
              </a:buClr>
              <a:buFont typeface="Arial" panose="020B0604020202020204" pitchFamily="34" charset="0"/>
              <a:buChar char="•"/>
              <a:tabLst>
                <a:tab pos="1079500" algn="l"/>
                <a:tab pos="2524125" algn="l"/>
                <a:tab pos="4005263" algn="l"/>
                <a:tab pos="5541963" algn="l"/>
                <a:tab pos="6858000" algn="l"/>
              </a:tabLst>
            </a:pPr>
            <a:r>
              <a:rPr lang="en-US" sz="2100" dirty="0"/>
              <a:t>Several young pine trees, all the same age and growing in the same type of soil, were used in the experiment.</a:t>
            </a:r>
          </a:p>
          <a:p>
            <a:pPr marL="342900" indent="-342900">
              <a:buClr>
                <a:srgbClr val="C00000"/>
              </a:buClr>
              <a:buFont typeface="Arial" panose="020B0604020202020204" pitchFamily="34" charset="0"/>
              <a:buChar char="•"/>
              <a:tabLst>
                <a:tab pos="1079500" algn="l"/>
                <a:tab pos="2524125" algn="l"/>
                <a:tab pos="4005263" algn="l"/>
                <a:tab pos="5541963" algn="l"/>
                <a:tab pos="6858000" algn="l"/>
              </a:tabLst>
            </a:pPr>
            <a:r>
              <a:rPr lang="en-US" sz="2100" dirty="0"/>
              <a:t>They were divided into four groups:</a:t>
            </a:r>
          </a:p>
          <a:p>
            <a:pPr marL="342900" indent="-342900">
              <a:buClr>
                <a:srgbClr val="C00000"/>
              </a:buClr>
              <a:buFont typeface="Arial" panose="020B0604020202020204" pitchFamily="34" charset="0"/>
              <a:buChar char="•"/>
              <a:tabLst>
                <a:tab pos="1079500" algn="l"/>
                <a:tab pos="2524125" algn="l"/>
                <a:tab pos="4005263" algn="l"/>
                <a:tab pos="5541963" algn="l"/>
                <a:tab pos="6858000" algn="l"/>
              </a:tabLst>
            </a:pPr>
            <a:r>
              <a:rPr lang="en-US" sz="2100" dirty="0"/>
              <a:t>A normal </a:t>
            </a:r>
            <a:r>
              <a:rPr lang="en-US" sz="2100" dirty="0" smtClean="0"/>
              <a:t>CO</a:t>
            </a:r>
            <a:r>
              <a:rPr lang="en-US" sz="2100" baseline="30000" dirty="0" smtClean="0"/>
              <a:t>2</a:t>
            </a:r>
            <a:r>
              <a:rPr lang="en-US" sz="2100" dirty="0" smtClean="0"/>
              <a:t> </a:t>
            </a:r>
            <a:r>
              <a:rPr lang="en-US" sz="2100" dirty="0"/>
              <a:t>concentration and normal temperature B increased </a:t>
            </a:r>
            <a:r>
              <a:rPr lang="en-US" sz="2100" dirty="0" smtClean="0"/>
              <a:t>CO</a:t>
            </a:r>
            <a:r>
              <a:rPr lang="en-US" sz="2100" baseline="30000" dirty="0" smtClean="0"/>
              <a:t>2</a:t>
            </a:r>
            <a:r>
              <a:rPr lang="en-US" sz="2100" dirty="0" smtClean="0"/>
              <a:t> </a:t>
            </a:r>
            <a:r>
              <a:rPr lang="en-US" sz="2100" dirty="0"/>
              <a:t>concentration and normal temperature C normal </a:t>
            </a:r>
            <a:r>
              <a:rPr lang="en-US" sz="2100" dirty="0" smtClean="0"/>
              <a:t>CO</a:t>
            </a:r>
            <a:r>
              <a:rPr lang="en-US" sz="2100" baseline="30000" dirty="0" smtClean="0"/>
              <a:t>2</a:t>
            </a:r>
            <a:r>
              <a:rPr lang="en-US" sz="2100" dirty="0" smtClean="0"/>
              <a:t> </a:t>
            </a:r>
            <a:r>
              <a:rPr lang="en-US" sz="2100" dirty="0"/>
              <a:t>concentration and increased temperature D increased </a:t>
            </a:r>
            <a:r>
              <a:rPr lang="en-US" sz="2100" dirty="0" smtClean="0"/>
              <a:t>CO</a:t>
            </a:r>
            <a:r>
              <a:rPr lang="en-US" sz="2100" baseline="30000" dirty="0" smtClean="0"/>
              <a:t>2</a:t>
            </a:r>
            <a:r>
              <a:rPr lang="en-US" sz="2100" dirty="0" smtClean="0"/>
              <a:t> </a:t>
            </a:r>
            <a:r>
              <a:rPr lang="en-US" sz="2100" dirty="0"/>
              <a:t>concentration and increased </a:t>
            </a:r>
            <a:r>
              <a:rPr lang="en-US" sz="2100" dirty="0" smtClean="0"/>
              <a:t>temperature</a:t>
            </a:r>
            <a:endParaRPr lang="en-US" sz="21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42</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09185" cy="1938992"/>
          </a:xfrm>
          <a:prstGeom prst="rect">
            <a:avLst/>
          </a:prstGeom>
          <a:solidFill>
            <a:srgbClr val="C1D6FF"/>
          </a:solidFill>
          <a:ln w="38100">
            <a:solidFill>
              <a:srgbClr val="0070C0"/>
            </a:solidFill>
          </a:ln>
        </p:spPr>
        <p:txBody>
          <a:bodyPr wrap="square">
            <a:spAutoFit/>
          </a:bodyPr>
          <a:lstStyle/>
          <a:p>
            <a:r>
              <a:rPr lang="en-US" sz="2000" dirty="0"/>
              <a:t>This exercise provides practice in handling quite a complicated set of data (A03.3 and A03.4) and using your knowledge of photosynthesis in a new situation (A02). Take care over the ‘command words’ at the start of the questions. If you are asked to ‘describe’, then you should say in words what happened. If you are asked to ‘explain’, then you should say in words why it happened.</a:t>
            </a:r>
          </a:p>
        </p:txBody>
      </p:sp>
    </p:spTree>
    <p:extLst>
      <p:ext uri="{BB962C8B-B14F-4D97-AF65-F5344CB8AC3E}">
        <p14:creationId xmlns:p14="http://schemas.microsoft.com/office/powerpoint/2010/main" val="4113685855"/>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2400" dirty="0"/>
              <a:t>Exercise 6.4 </a:t>
            </a:r>
            <a:r>
              <a:rPr lang="en-US" sz="2400" dirty="0" smtClean="0"/>
              <a:t>- Effect </a:t>
            </a:r>
            <a:r>
              <a:rPr lang="en-US" sz="2400" dirty="0"/>
              <a:t>of increased carbon dioxide and temperature on tree growth</a:t>
            </a:r>
            <a:endParaRPr lang="en-GB" sz="2400" b="1" dirty="0" smtClean="0"/>
          </a:p>
        </p:txBody>
      </p:sp>
      <p:sp>
        <p:nvSpPr>
          <p:cNvPr id="6" name="Rectangle 33"/>
          <p:cNvSpPr/>
          <p:nvPr/>
        </p:nvSpPr>
        <p:spPr>
          <a:xfrm>
            <a:off x="179512" y="1131713"/>
            <a:ext cx="8712968" cy="54476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r>
              <a:rPr lang="en-US" sz="1750" dirty="0" smtClean="0"/>
              <a:t>The </a:t>
            </a:r>
            <a:r>
              <a:rPr lang="en-US" sz="1750" dirty="0"/>
              <a:t>diameter of the tree trunks, at a height of 1.3 m above ground level, was measured at regular intervals using a sensor and data logger. The mean increase in diameter of each group of trees, in each of the three years of the study, was then calculated. These were the results:</a:t>
            </a:r>
          </a:p>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r>
              <a:rPr lang="en-US" sz="1750" dirty="0"/>
              <a:t>Year 1: Group A 2.0 mm, Group B 5.0 mm, Group C 4.9 mm, Group D 6.0 mm</a:t>
            </a:r>
          </a:p>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r>
              <a:rPr lang="en-US" sz="1750" dirty="0"/>
              <a:t>Year 2: Group A 4.8 mm, Group B 5.8 mm, Group C 4.2 mm, Group D 6.1 mm</a:t>
            </a:r>
          </a:p>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r>
              <a:rPr lang="en-US" sz="1750" dirty="0"/>
              <a:t>Year 3: Group A 3.8 mm, Group B 5.9 mm, Group C 3.9 mm, Group D 5.9 mm</a:t>
            </a:r>
          </a:p>
          <a:p>
            <a:pPr marL="628650" indent="-342900">
              <a:buClr>
                <a:srgbClr val="C00000"/>
              </a:buClr>
              <a:buFont typeface="+mj-lt"/>
              <a:buAutoNum type="alphaLcPeriod"/>
              <a:tabLst>
                <a:tab pos="1079500" algn="l"/>
                <a:tab pos="2524125" algn="l"/>
                <a:tab pos="4005263" algn="l"/>
                <a:tab pos="5541963" algn="l"/>
                <a:tab pos="6858000" algn="l"/>
              </a:tabLst>
            </a:pPr>
            <a:r>
              <a:rPr lang="en-US" sz="1750" dirty="0" smtClean="0"/>
              <a:t>In </a:t>
            </a:r>
            <a:r>
              <a:rPr lang="en-US" sz="1750" dirty="0"/>
              <a:t>the space opposite, construct a results table and record these results. (Look at question b before you begin, </a:t>
            </a:r>
            <a:r>
              <a:rPr lang="en-US" sz="1750" dirty="0" smtClean="0"/>
              <a:t>so that </a:t>
            </a:r>
            <a:r>
              <a:rPr lang="en-US" sz="1750" dirty="0"/>
              <a:t>you can add that to your table as well.)</a:t>
            </a:r>
          </a:p>
          <a:p>
            <a:pPr marL="628650" indent="-342900">
              <a:buClr>
                <a:srgbClr val="C00000"/>
              </a:buClr>
              <a:buFont typeface="+mj-lt"/>
              <a:buAutoNum type="alphaLcPeriod"/>
              <a:tabLst>
                <a:tab pos="1079500" algn="l"/>
                <a:tab pos="2524125" algn="l"/>
                <a:tab pos="4005263" algn="l"/>
                <a:tab pos="5541963" algn="l"/>
                <a:tab pos="6858000" algn="l"/>
              </a:tabLst>
            </a:pPr>
            <a:r>
              <a:rPr lang="en-US" sz="1750" dirty="0" smtClean="0"/>
              <a:t>Calculate </a:t>
            </a:r>
            <a:r>
              <a:rPr lang="en-US" sz="1750" dirty="0"/>
              <a:t>the mean growth per year for the group A trees over the three years. Then do the same for each of the other three groups. Write all of your answers in your results table</a:t>
            </a:r>
            <a:r>
              <a:rPr lang="en-US" sz="1750" dirty="0" smtClean="0"/>
              <a:t>.</a:t>
            </a:r>
          </a:p>
          <a:p>
            <a:pPr marL="628650" indent="-342900">
              <a:buClr>
                <a:srgbClr val="C00000"/>
              </a:buClr>
              <a:buFont typeface="+mj-lt"/>
              <a:buAutoNum type="alphaLcPeriod"/>
              <a:tabLst>
                <a:tab pos="1079500" algn="l"/>
                <a:tab pos="2524125" algn="l"/>
                <a:tab pos="4005263" algn="l"/>
                <a:tab pos="5541963" algn="l"/>
                <a:tab pos="6858000" algn="l"/>
              </a:tabLst>
            </a:pPr>
            <a:r>
              <a:rPr lang="en-US" sz="1750" dirty="0"/>
              <a:t>Construct a bar chart on the graph grid to display these results. (The bars on your bar chart should not touch one another</a:t>
            </a:r>
            <a:r>
              <a:rPr lang="en-US" sz="1750" dirty="0" smtClean="0"/>
              <a:t>.)</a:t>
            </a:r>
          </a:p>
          <a:p>
            <a:pPr marL="628650" indent="-342900">
              <a:buClr>
                <a:srgbClr val="C00000"/>
              </a:buClr>
              <a:buFont typeface="+mj-lt"/>
              <a:buAutoNum type="alphaLcPeriod"/>
              <a:tabLst>
                <a:tab pos="1079500" algn="l"/>
                <a:tab pos="2524125" algn="l"/>
                <a:tab pos="4005263" algn="l"/>
                <a:tab pos="5541963" algn="l"/>
                <a:tab pos="6858000" algn="l"/>
              </a:tabLst>
            </a:pPr>
            <a:r>
              <a:rPr lang="en-US" sz="1750" dirty="0" smtClean="0"/>
              <a:t>Describe </a:t>
            </a:r>
            <a:r>
              <a:rPr lang="en-US" sz="1750" dirty="0"/>
              <a:t>and explain the effect of increased C02 concentration on the growth of the pine trees. Use the figures in your results table to support your answer.</a:t>
            </a:r>
          </a:p>
          <a:p>
            <a:pPr marL="628650" indent="-342900">
              <a:buClr>
                <a:srgbClr val="C00000"/>
              </a:buClr>
              <a:buFont typeface="+mj-lt"/>
              <a:buAutoNum type="alphaLcPeriod"/>
              <a:tabLst>
                <a:tab pos="1079500" algn="l"/>
                <a:tab pos="2524125" algn="l"/>
                <a:tab pos="4005263" algn="l"/>
                <a:tab pos="5541963" algn="l"/>
                <a:tab pos="6858000" algn="l"/>
              </a:tabLst>
            </a:pPr>
            <a:r>
              <a:rPr lang="en-US" sz="1750" dirty="0" smtClean="0"/>
              <a:t>Describe </a:t>
            </a:r>
            <a:r>
              <a:rPr lang="en-US" sz="1750" dirty="0"/>
              <a:t>the effect of increased temperature on the growth of the pine trees. Use the figures in your results table to support your answer.</a:t>
            </a:r>
          </a:p>
          <a:p>
            <a:pPr marL="628650" indent="-342900">
              <a:buClr>
                <a:srgbClr val="C00000"/>
              </a:buClr>
              <a:buFont typeface="+mj-lt"/>
              <a:buAutoNum type="alphaLcPeriod"/>
              <a:tabLst>
                <a:tab pos="1079500" algn="l"/>
                <a:tab pos="2524125" algn="l"/>
                <a:tab pos="4005263" algn="l"/>
                <a:tab pos="5541963" algn="l"/>
                <a:tab pos="6858000" algn="l"/>
              </a:tabLst>
            </a:pPr>
            <a:r>
              <a:rPr lang="en-US" sz="1750" dirty="0" smtClean="0"/>
              <a:t>Suggest </a:t>
            </a:r>
            <a:r>
              <a:rPr lang="en-US" sz="1750" dirty="0"/>
              <a:t>why the results for Group D are not the same as the results for Groups B and C added together.</a:t>
            </a:r>
            <a:endParaRPr lang="en-US" sz="1750" dirty="0" smtClean="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42</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07769404"/>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2400" dirty="0"/>
              <a:t>Exercise 6.4 </a:t>
            </a:r>
            <a:r>
              <a:rPr lang="en-US" sz="2400" dirty="0" smtClean="0"/>
              <a:t>- Effect </a:t>
            </a:r>
            <a:r>
              <a:rPr lang="en-US" sz="2400" dirty="0"/>
              <a:t>of increased carbon dioxide and temperature on tree growth</a:t>
            </a:r>
            <a:endParaRPr lang="en-GB" sz="2400" b="1" dirty="0" smtClean="0"/>
          </a:p>
        </p:txBody>
      </p:sp>
      <p:sp>
        <p:nvSpPr>
          <p:cNvPr id="6" name="Rectangle 33"/>
          <p:cNvSpPr/>
          <p:nvPr/>
        </p:nvSpPr>
        <p:spPr>
          <a:xfrm>
            <a:off x="179512" y="1131713"/>
            <a:ext cx="8712968" cy="547842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endParaRPr lang="en-US" sz="1750" dirty="0"/>
          </a:p>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endParaRPr lang="en-US" sz="1750" dirty="0" smtClean="0"/>
          </a:p>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endParaRPr lang="en-US" sz="1750" dirty="0"/>
          </a:p>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endParaRPr lang="en-US" sz="1750" dirty="0" smtClean="0"/>
          </a:p>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endParaRPr lang="en-US" sz="1750" dirty="0"/>
          </a:p>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endParaRPr lang="en-US" sz="1750" dirty="0" smtClean="0"/>
          </a:p>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endParaRPr lang="en-US" sz="1750" dirty="0"/>
          </a:p>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endParaRPr lang="en-US" sz="1750" dirty="0" smtClean="0"/>
          </a:p>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endParaRPr lang="en-US" sz="1750" dirty="0"/>
          </a:p>
          <a:p>
            <a:pPr marL="285750" indent="-285750">
              <a:buClr>
                <a:srgbClr val="C00000"/>
              </a:buClr>
              <a:buFont typeface="Arial" panose="020B0604020202020204" pitchFamily="34" charset="0"/>
              <a:buChar char="•"/>
              <a:tabLst>
                <a:tab pos="1079500" algn="l"/>
                <a:tab pos="2524125" algn="l"/>
                <a:tab pos="4005263" algn="l"/>
                <a:tab pos="5541963" algn="l"/>
                <a:tab pos="6858000" algn="l"/>
              </a:tabLst>
            </a:pPr>
            <a:endParaRPr lang="en-US" sz="1750" dirty="0" smtClean="0"/>
          </a:p>
          <a:p>
            <a:pPr>
              <a:buClr>
                <a:srgbClr val="C00000"/>
              </a:buClr>
              <a:tabLst>
                <a:tab pos="1079500" algn="l"/>
                <a:tab pos="2524125" algn="l"/>
                <a:tab pos="4005263" algn="l"/>
                <a:tab pos="5541963" algn="l"/>
                <a:tab pos="6858000" algn="l"/>
              </a:tabLst>
            </a:pPr>
            <a:endParaRPr lang="en-US" sz="1750" dirty="0"/>
          </a:p>
          <a:p>
            <a:pPr>
              <a:buClr>
                <a:srgbClr val="C00000"/>
              </a:buClr>
              <a:tabLst>
                <a:tab pos="1079500" algn="l"/>
                <a:tab pos="2524125" algn="l"/>
                <a:tab pos="4005263" algn="l"/>
                <a:tab pos="5541963" algn="l"/>
                <a:tab pos="6858000" algn="l"/>
              </a:tabLst>
            </a:pPr>
            <a:endParaRPr lang="en-US" sz="1750" dirty="0" smtClean="0"/>
          </a:p>
          <a:p>
            <a:pPr>
              <a:buClr>
                <a:srgbClr val="C00000"/>
              </a:buClr>
              <a:tabLst>
                <a:tab pos="1079500" algn="l"/>
                <a:tab pos="2524125" algn="l"/>
                <a:tab pos="4005263" algn="l"/>
                <a:tab pos="5541963" algn="l"/>
                <a:tab pos="6858000" algn="l"/>
              </a:tabLst>
            </a:pPr>
            <a:endParaRPr lang="en-US" sz="1750" dirty="0"/>
          </a:p>
          <a:p>
            <a:pPr>
              <a:buClr>
                <a:srgbClr val="C00000"/>
              </a:buClr>
              <a:tabLst>
                <a:tab pos="1079500" algn="l"/>
                <a:tab pos="2524125" algn="l"/>
                <a:tab pos="4005263" algn="l"/>
                <a:tab pos="5541963" algn="l"/>
                <a:tab pos="6858000" algn="l"/>
              </a:tabLst>
            </a:pPr>
            <a:endParaRPr lang="en-US" sz="1750" dirty="0" smtClean="0"/>
          </a:p>
          <a:p>
            <a:pPr>
              <a:buClr>
                <a:srgbClr val="C00000"/>
              </a:buClr>
              <a:tabLst>
                <a:tab pos="1079500" algn="l"/>
                <a:tab pos="2524125" algn="l"/>
                <a:tab pos="4005263" algn="l"/>
                <a:tab pos="5541963" algn="l"/>
                <a:tab pos="6858000" algn="l"/>
              </a:tabLst>
            </a:pPr>
            <a:endParaRPr lang="en-US" sz="1750" dirty="0"/>
          </a:p>
          <a:p>
            <a:pPr>
              <a:buClr>
                <a:srgbClr val="C00000"/>
              </a:buClr>
              <a:tabLst>
                <a:tab pos="1079500" algn="l"/>
                <a:tab pos="2524125" algn="l"/>
                <a:tab pos="4005263" algn="l"/>
                <a:tab pos="5541963" algn="l"/>
                <a:tab pos="6858000" algn="l"/>
              </a:tabLst>
            </a:pPr>
            <a:endParaRPr lang="en-US" sz="1750" dirty="0" smtClean="0"/>
          </a:p>
          <a:p>
            <a:pPr>
              <a:buClr>
                <a:srgbClr val="C00000"/>
              </a:buClr>
              <a:tabLst>
                <a:tab pos="1079500" algn="l"/>
                <a:tab pos="2524125" algn="l"/>
                <a:tab pos="4005263" algn="l"/>
                <a:tab pos="5541963" algn="l"/>
                <a:tab pos="6858000" algn="l"/>
              </a:tabLst>
            </a:pPr>
            <a:endParaRPr lang="en-US" sz="1750" dirty="0"/>
          </a:p>
          <a:p>
            <a:pPr>
              <a:buClr>
                <a:srgbClr val="C00000"/>
              </a:buClr>
              <a:tabLst>
                <a:tab pos="1079500" algn="l"/>
                <a:tab pos="2524125" algn="l"/>
                <a:tab pos="4005263" algn="l"/>
                <a:tab pos="5541963" algn="l"/>
                <a:tab pos="6858000" algn="l"/>
              </a:tabLst>
            </a:pPr>
            <a:endParaRPr lang="en-US" sz="1750" dirty="0" smtClean="0"/>
          </a:p>
          <a:p>
            <a:pPr>
              <a:buClr>
                <a:srgbClr val="C00000"/>
              </a:buClr>
              <a:tabLst>
                <a:tab pos="1079500" algn="l"/>
                <a:tab pos="2524125" algn="l"/>
                <a:tab pos="4005263" algn="l"/>
                <a:tab pos="5541963" algn="l"/>
                <a:tab pos="6858000" algn="l"/>
              </a:tabLst>
            </a:pPr>
            <a:endParaRPr lang="en-US" sz="1750" dirty="0"/>
          </a:p>
          <a:p>
            <a:pPr>
              <a:buClr>
                <a:srgbClr val="C00000"/>
              </a:buClr>
              <a:tabLst>
                <a:tab pos="1079500" algn="l"/>
                <a:tab pos="2524125" algn="l"/>
                <a:tab pos="4005263" algn="l"/>
                <a:tab pos="5541963" algn="l"/>
                <a:tab pos="6858000" algn="l"/>
              </a:tabLst>
            </a:pPr>
            <a:endParaRPr lang="en-US" sz="1750" dirty="0" smtClean="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42</a:t>
            </a:r>
            <a:endParaRPr lang="en-GB" sz="960" b="1" dirty="0">
              <a:latin typeface="Arial" panose="020B0604020202020204" pitchFamily="34" charset="0"/>
              <a:cs typeface="Arial" panose="020B0604020202020204" pitchFamily="34" charset="0"/>
            </a:endParaRPr>
          </a:p>
        </p:txBody>
      </p:sp>
      <p:pic>
        <p:nvPicPr>
          <p:cNvPr id="5" name="Picture 2" descr="Image result for grid math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1560" y="1233695"/>
            <a:ext cx="7632848" cy="5323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3839638"/>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6 – Plant Nutrition</a:t>
            </a:r>
            <a:endParaRPr lang="en-US" sz="4000" dirty="0"/>
          </a:p>
        </p:txBody>
      </p:sp>
      <p:sp>
        <p:nvSpPr>
          <p:cNvPr id="34" name="Rectangle 33"/>
          <p:cNvSpPr/>
          <p:nvPr/>
        </p:nvSpPr>
        <p:spPr>
          <a:xfrm>
            <a:off x="179512" y="1124744"/>
            <a:ext cx="8640961" cy="5543056"/>
          </a:xfrm>
          <a:prstGeom prst="rect">
            <a:avLst/>
          </a:prstGeom>
        </p:spPr>
        <p:txBody>
          <a:bodyPr wrap="square">
            <a:spAutoFit/>
          </a:bodyPr>
          <a:lstStyle/>
          <a:p>
            <a:pPr>
              <a:buClr>
                <a:srgbClr val="0070C0"/>
              </a:buClr>
              <a:buSzPct val="80000"/>
            </a:pPr>
            <a:r>
              <a:rPr lang="en-US" sz="1540" b="1" dirty="0" smtClean="0"/>
              <a:t>6.1 </a:t>
            </a:r>
            <a:r>
              <a:rPr lang="en-US" sz="1540" b="1" dirty="0" smtClean="0"/>
              <a:t>- </a:t>
            </a:r>
            <a:r>
              <a:rPr lang="en-US" sz="1540" b="1" dirty="0" smtClean="0"/>
              <a:t>Photosynthesis</a:t>
            </a:r>
            <a:endParaRPr lang="en-US" sz="1540" b="1" dirty="0" smtClean="0"/>
          </a:p>
          <a:p>
            <a:pPr>
              <a:buClr>
                <a:srgbClr val="0070C0"/>
              </a:buClr>
              <a:buSzPct val="80000"/>
            </a:pPr>
            <a:r>
              <a:rPr lang="en-US" sz="1540" b="1" dirty="0" smtClean="0"/>
              <a:t>Core</a:t>
            </a:r>
          </a:p>
          <a:p>
            <a:pPr marL="355600" indent="-355600">
              <a:buClr>
                <a:srgbClr val="0070C0"/>
              </a:buClr>
              <a:buSzPct val="80000"/>
              <a:buFont typeface="Wingdings 3" panose="05040102010807070707" pitchFamily="18" charset="2"/>
              <a:buChar char=""/>
            </a:pPr>
            <a:r>
              <a:rPr lang="en-US" sz="1540" dirty="0"/>
              <a:t>Define photosynthesis as the process </a:t>
            </a:r>
            <a:r>
              <a:rPr lang="en-US" sz="1540" dirty="0" smtClean="0"/>
              <a:t>by which </a:t>
            </a:r>
            <a:r>
              <a:rPr lang="en-US" sz="1540" dirty="0"/>
              <a:t>plants manufacture </a:t>
            </a:r>
            <a:r>
              <a:rPr lang="en-US" sz="1540" dirty="0" smtClean="0"/>
              <a:t>carbohydrates from </a:t>
            </a:r>
            <a:r>
              <a:rPr lang="en-US" sz="1540" dirty="0"/>
              <a:t>raw materials using energy from light</a:t>
            </a:r>
          </a:p>
          <a:p>
            <a:pPr marL="355600" indent="-355600">
              <a:buClr>
                <a:srgbClr val="0070C0"/>
              </a:buClr>
              <a:buSzPct val="80000"/>
              <a:buFont typeface="Wingdings 3" panose="05040102010807070707" pitchFamily="18" charset="2"/>
              <a:buChar char=""/>
            </a:pPr>
            <a:r>
              <a:rPr lang="en-US" sz="1540" dirty="0" smtClean="0"/>
              <a:t>State </a:t>
            </a:r>
            <a:r>
              <a:rPr lang="en-US" sz="1540" dirty="0"/>
              <a:t>the word equation for </a:t>
            </a:r>
            <a:r>
              <a:rPr lang="en-US" sz="1540" dirty="0" smtClean="0"/>
              <a:t>photosynthesis: carbon </a:t>
            </a:r>
            <a:r>
              <a:rPr lang="en-US" sz="1540" dirty="0"/>
              <a:t>dioxide + water → glucose + </a:t>
            </a:r>
            <a:r>
              <a:rPr lang="en-US" sz="1540" dirty="0" smtClean="0"/>
              <a:t>oxygen, in </a:t>
            </a:r>
            <a:r>
              <a:rPr lang="en-US" sz="1540" dirty="0"/>
              <a:t>the presence of light and chlorophyll</a:t>
            </a:r>
          </a:p>
          <a:p>
            <a:pPr marL="355600" indent="-355600">
              <a:buClr>
                <a:srgbClr val="0070C0"/>
              </a:buClr>
              <a:buSzPct val="80000"/>
              <a:buFont typeface="Wingdings 3" panose="05040102010807070707" pitchFamily="18" charset="2"/>
              <a:buChar char=""/>
            </a:pPr>
            <a:r>
              <a:rPr lang="en-US" sz="1540" dirty="0" smtClean="0"/>
              <a:t>Investigate </a:t>
            </a:r>
            <a:r>
              <a:rPr lang="en-US" sz="1540" dirty="0"/>
              <a:t>the necessity for chlorophyll, </a:t>
            </a:r>
            <a:r>
              <a:rPr lang="en-US" sz="1540" dirty="0" smtClean="0"/>
              <a:t>light and </a:t>
            </a:r>
            <a:r>
              <a:rPr lang="en-US" sz="1540" dirty="0"/>
              <a:t>carbon dioxide for photosynthesis, </a:t>
            </a:r>
            <a:r>
              <a:rPr lang="en-US" sz="1540" dirty="0" smtClean="0"/>
              <a:t>using appropriate </a:t>
            </a:r>
            <a:r>
              <a:rPr lang="en-US" sz="1540" dirty="0"/>
              <a:t>controls</a:t>
            </a:r>
          </a:p>
          <a:p>
            <a:pPr marL="355600" indent="-355600">
              <a:buClr>
                <a:srgbClr val="0070C0"/>
              </a:buClr>
              <a:buSzPct val="80000"/>
              <a:buFont typeface="Wingdings 3" panose="05040102010807070707" pitchFamily="18" charset="2"/>
              <a:buChar char=""/>
            </a:pPr>
            <a:r>
              <a:rPr lang="en-US" sz="1540" dirty="0" smtClean="0"/>
              <a:t>Investigate </a:t>
            </a:r>
            <a:r>
              <a:rPr lang="en-US" sz="1540" dirty="0"/>
              <a:t>and describe the effects </a:t>
            </a:r>
            <a:r>
              <a:rPr lang="en-US" sz="1540" dirty="0" smtClean="0"/>
              <a:t>of varying </a:t>
            </a:r>
            <a:r>
              <a:rPr lang="en-US" sz="1540" dirty="0"/>
              <a:t>light intensity, carbon </a:t>
            </a:r>
            <a:r>
              <a:rPr lang="en-US" sz="1540" dirty="0" smtClean="0"/>
              <a:t>dioxide concentration </a:t>
            </a:r>
            <a:r>
              <a:rPr lang="en-US" sz="1540" dirty="0"/>
              <a:t>and temperature on the rate </a:t>
            </a:r>
            <a:r>
              <a:rPr lang="en-US" sz="1540" dirty="0" smtClean="0"/>
              <a:t>of photosynthesis</a:t>
            </a:r>
            <a:r>
              <a:rPr lang="en-US" sz="1540" dirty="0"/>
              <a:t>, e.g. in submerged </a:t>
            </a:r>
            <a:r>
              <a:rPr lang="en-US" sz="1540" dirty="0" smtClean="0"/>
              <a:t>aquatic Plants</a:t>
            </a:r>
          </a:p>
          <a:p>
            <a:pPr>
              <a:buClr>
                <a:srgbClr val="0070C0"/>
              </a:buClr>
              <a:buSzPct val="80000"/>
            </a:pPr>
            <a:r>
              <a:rPr lang="en-US" sz="1540" b="1" dirty="0"/>
              <a:t>Supplement</a:t>
            </a:r>
          </a:p>
          <a:p>
            <a:pPr marL="355600" indent="-355600">
              <a:buClr>
                <a:srgbClr val="0070C0"/>
              </a:buClr>
              <a:buSzPct val="80000"/>
              <a:buFont typeface="Wingdings 3" panose="05040102010807070707" pitchFamily="18" charset="2"/>
              <a:buChar char=""/>
            </a:pPr>
            <a:r>
              <a:rPr lang="en-US" sz="1540" dirty="0" smtClean="0"/>
              <a:t>State </a:t>
            </a:r>
            <a:r>
              <a:rPr lang="en-US" sz="1540" dirty="0"/>
              <a:t>the balanced chemical equation </a:t>
            </a:r>
            <a:r>
              <a:rPr lang="en-US" sz="1540" dirty="0" smtClean="0"/>
              <a:t>for Photosynthesis</a:t>
            </a:r>
            <a:br>
              <a:rPr lang="en-US" sz="1540" dirty="0" smtClean="0"/>
            </a:br>
            <a:endParaRPr lang="en-US" sz="1540" dirty="0" smtClean="0"/>
          </a:p>
          <a:p>
            <a:pPr marL="355600" indent="-355600">
              <a:buClr>
                <a:srgbClr val="0070C0"/>
              </a:buClr>
              <a:buSzPct val="80000"/>
              <a:buFont typeface="Wingdings 3" panose="05040102010807070707" pitchFamily="18" charset="2"/>
              <a:buChar char=""/>
            </a:pPr>
            <a:r>
              <a:rPr lang="en-US" sz="1540" dirty="0" smtClean="0"/>
              <a:t>Explain </a:t>
            </a:r>
            <a:r>
              <a:rPr lang="en-US" sz="1540" dirty="0"/>
              <a:t>that chlorophyll transfers light </a:t>
            </a:r>
            <a:r>
              <a:rPr lang="en-US" sz="1540" dirty="0" smtClean="0"/>
              <a:t>energy into </a:t>
            </a:r>
            <a:r>
              <a:rPr lang="en-US" sz="1540" dirty="0"/>
              <a:t>chemical energy in molecules, for </a:t>
            </a:r>
            <a:r>
              <a:rPr lang="en-US" sz="1540" dirty="0" smtClean="0"/>
              <a:t>the synthesis </a:t>
            </a:r>
            <a:r>
              <a:rPr lang="en-US" sz="1540" dirty="0"/>
              <a:t>of carbohydrates</a:t>
            </a:r>
          </a:p>
          <a:p>
            <a:pPr marL="355600" indent="-355600">
              <a:buClr>
                <a:srgbClr val="0070C0"/>
              </a:buClr>
              <a:buSzPct val="80000"/>
              <a:buFont typeface="Wingdings 3" panose="05040102010807070707" pitchFamily="18" charset="2"/>
              <a:buChar char=""/>
            </a:pPr>
            <a:r>
              <a:rPr lang="en-US" sz="1540" dirty="0" smtClean="0"/>
              <a:t>Outline </a:t>
            </a:r>
            <a:r>
              <a:rPr lang="en-US" sz="1540" dirty="0"/>
              <a:t>the subsequent use and storage </a:t>
            </a:r>
            <a:r>
              <a:rPr lang="en-US" sz="1540" dirty="0" smtClean="0"/>
              <a:t>of the </a:t>
            </a:r>
            <a:r>
              <a:rPr lang="en-US" sz="1540" dirty="0"/>
              <a:t>carbohydrates made in photosynthesis</a:t>
            </a:r>
          </a:p>
          <a:p>
            <a:pPr marL="355600" indent="-355600">
              <a:buClr>
                <a:srgbClr val="0070C0"/>
              </a:buClr>
              <a:buSzPct val="80000"/>
              <a:buFont typeface="Wingdings 3" panose="05040102010807070707" pitchFamily="18" charset="2"/>
              <a:buChar char=""/>
            </a:pPr>
            <a:r>
              <a:rPr lang="en-US" sz="1540" dirty="0" smtClean="0"/>
              <a:t>Define </a:t>
            </a:r>
            <a:r>
              <a:rPr lang="en-US" sz="1540" dirty="0"/>
              <a:t>the term limiting factor as </a:t>
            </a:r>
            <a:r>
              <a:rPr lang="en-US" sz="1540" dirty="0" smtClean="0"/>
              <a:t>something present </a:t>
            </a:r>
            <a:r>
              <a:rPr lang="en-US" sz="1540" dirty="0"/>
              <a:t>in the environment in such </a:t>
            </a:r>
            <a:r>
              <a:rPr lang="en-US" sz="1540" dirty="0" smtClean="0"/>
              <a:t>short supply </a:t>
            </a:r>
            <a:r>
              <a:rPr lang="en-US" sz="1540" dirty="0"/>
              <a:t>that it restricts life processes</a:t>
            </a:r>
          </a:p>
          <a:p>
            <a:pPr marL="355600" indent="-355600">
              <a:buClr>
                <a:srgbClr val="0070C0"/>
              </a:buClr>
              <a:buSzPct val="80000"/>
              <a:buFont typeface="Wingdings 3" panose="05040102010807070707" pitchFamily="18" charset="2"/>
              <a:buChar char=""/>
            </a:pPr>
            <a:r>
              <a:rPr lang="en-US" sz="1540" dirty="0" smtClean="0"/>
              <a:t>Identify </a:t>
            </a:r>
            <a:r>
              <a:rPr lang="en-US" sz="1540" dirty="0"/>
              <a:t>and explain the limiting factors </a:t>
            </a:r>
            <a:r>
              <a:rPr lang="en-US" sz="1540" dirty="0" smtClean="0"/>
              <a:t>of photosynthesis </a:t>
            </a:r>
            <a:r>
              <a:rPr lang="en-US" sz="1540" dirty="0"/>
              <a:t>in different </a:t>
            </a:r>
            <a:r>
              <a:rPr lang="en-US" sz="1540" dirty="0" smtClean="0"/>
              <a:t>environmental conditions</a:t>
            </a:r>
            <a:endParaRPr lang="en-US" sz="1540" dirty="0"/>
          </a:p>
          <a:p>
            <a:pPr marL="355600" indent="-355600">
              <a:buClr>
                <a:srgbClr val="0070C0"/>
              </a:buClr>
              <a:buSzPct val="80000"/>
              <a:buFont typeface="Wingdings 3" panose="05040102010807070707" pitchFamily="18" charset="2"/>
              <a:buChar char=""/>
            </a:pPr>
            <a:r>
              <a:rPr lang="en-US" sz="1540" dirty="0" smtClean="0"/>
              <a:t>Describe </a:t>
            </a:r>
            <a:r>
              <a:rPr lang="en-US" sz="1540" dirty="0"/>
              <a:t>the use of carbon </a:t>
            </a:r>
            <a:r>
              <a:rPr lang="en-US" sz="1540" dirty="0" smtClean="0"/>
              <a:t>dioxide enrichment</a:t>
            </a:r>
            <a:r>
              <a:rPr lang="en-US" sz="1540" dirty="0"/>
              <a:t>, optimum light and </a:t>
            </a:r>
            <a:r>
              <a:rPr lang="en-US" sz="1540" dirty="0" smtClean="0"/>
              <a:t>optimum temperatures </a:t>
            </a:r>
            <a:r>
              <a:rPr lang="en-US" sz="1540" dirty="0"/>
              <a:t>in glasshouses in </a:t>
            </a:r>
            <a:r>
              <a:rPr lang="en-US" sz="1540" dirty="0" smtClean="0"/>
              <a:t>temperate and </a:t>
            </a:r>
            <a:r>
              <a:rPr lang="en-US" sz="1540" dirty="0"/>
              <a:t>tropical countries</a:t>
            </a:r>
          </a:p>
          <a:p>
            <a:pPr marL="355600" indent="-355600">
              <a:buClr>
                <a:srgbClr val="0070C0"/>
              </a:buClr>
              <a:buSzPct val="80000"/>
              <a:buFont typeface="Wingdings 3" panose="05040102010807070707" pitchFamily="18" charset="2"/>
              <a:buChar char=""/>
            </a:pPr>
            <a:r>
              <a:rPr lang="en-US" sz="1540" dirty="0" smtClean="0"/>
              <a:t>Use </a:t>
            </a:r>
            <a:r>
              <a:rPr lang="en-US" sz="1540" dirty="0"/>
              <a:t>hydrogencarbonate indicator solution </a:t>
            </a:r>
            <a:r>
              <a:rPr lang="en-US" sz="1540" dirty="0" smtClean="0"/>
              <a:t>to investigate </a:t>
            </a:r>
            <a:r>
              <a:rPr lang="en-US" sz="1540" dirty="0"/>
              <a:t>the effect of gas exchange of </a:t>
            </a:r>
            <a:r>
              <a:rPr lang="en-US" sz="1540" dirty="0" smtClean="0"/>
              <a:t>an aquatic </a:t>
            </a:r>
            <a:r>
              <a:rPr lang="en-US" sz="1540" dirty="0"/>
              <a:t>plant kept in the light and in the dark</a:t>
            </a:r>
            <a:endParaRPr lang="en-US" sz="154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724128" y="3717032"/>
            <a:ext cx="3024337" cy="314217"/>
          </a:xfrm>
          <a:prstGeom prst="rect">
            <a:avLst/>
          </a:prstGeom>
        </p:spPr>
      </p:pic>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6 – Plant Nutrition</a:t>
            </a:r>
            <a:endParaRPr lang="en-US" sz="4000" dirty="0"/>
          </a:p>
        </p:txBody>
      </p:sp>
      <p:sp>
        <p:nvSpPr>
          <p:cNvPr id="34" name="Rectangle 33"/>
          <p:cNvSpPr/>
          <p:nvPr/>
        </p:nvSpPr>
        <p:spPr>
          <a:xfrm>
            <a:off x="179512" y="1124744"/>
            <a:ext cx="8640961" cy="5509200"/>
          </a:xfrm>
          <a:prstGeom prst="rect">
            <a:avLst/>
          </a:prstGeom>
        </p:spPr>
        <p:txBody>
          <a:bodyPr wrap="square">
            <a:spAutoFit/>
          </a:bodyPr>
          <a:lstStyle/>
          <a:p>
            <a:pPr>
              <a:buClr>
                <a:srgbClr val="0070C0"/>
              </a:buClr>
              <a:buSzPct val="80000"/>
            </a:pPr>
            <a:r>
              <a:rPr lang="en-US" sz="2200" b="1" dirty="0" smtClean="0"/>
              <a:t>6.2 – Leaf Structure</a:t>
            </a:r>
            <a:endParaRPr lang="en-US" sz="2200" b="1" dirty="0" smtClean="0"/>
          </a:p>
          <a:p>
            <a:pPr>
              <a:buClr>
                <a:srgbClr val="0070C0"/>
              </a:buClr>
              <a:buSzPct val="80000"/>
            </a:pPr>
            <a:r>
              <a:rPr lang="en-US" sz="2200" b="1" dirty="0" smtClean="0"/>
              <a:t>Core</a:t>
            </a:r>
          </a:p>
          <a:p>
            <a:pPr marL="355600" indent="-355600">
              <a:buClr>
                <a:srgbClr val="0070C0"/>
              </a:buClr>
              <a:buSzPct val="80000"/>
              <a:buFont typeface="Wingdings 3" panose="05040102010807070707" pitchFamily="18" charset="2"/>
              <a:buChar char=""/>
            </a:pPr>
            <a:r>
              <a:rPr lang="en-US" sz="2200" dirty="0"/>
              <a:t>Identify chloroplasts, cuticle, guard cells </a:t>
            </a:r>
            <a:r>
              <a:rPr lang="en-US" sz="2200" dirty="0" smtClean="0"/>
              <a:t>and stomata</a:t>
            </a:r>
            <a:r>
              <a:rPr lang="en-US" sz="2200" dirty="0"/>
              <a:t>, upper and lower epidermis, </a:t>
            </a:r>
            <a:r>
              <a:rPr lang="en-US" sz="2200" dirty="0" smtClean="0"/>
              <a:t>palisade mesophyll</a:t>
            </a:r>
            <a:r>
              <a:rPr lang="en-US" sz="2200" dirty="0"/>
              <a:t>, spongy mesophyll, </a:t>
            </a:r>
            <a:r>
              <a:rPr lang="en-US" sz="2200" dirty="0" smtClean="0"/>
              <a:t>vascular bundles</a:t>
            </a:r>
            <a:r>
              <a:rPr lang="en-US" sz="2200" dirty="0"/>
              <a:t>, xylem and phloem in leaves of </a:t>
            </a:r>
            <a:r>
              <a:rPr lang="en-US" sz="2200" dirty="0" smtClean="0"/>
              <a:t>a dicotyledonous </a:t>
            </a:r>
            <a:r>
              <a:rPr lang="en-US" sz="2200" dirty="0"/>
              <a:t>plant</a:t>
            </a:r>
          </a:p>
          <a:p>
            <a:pPr>
              <a:buClr>
                <a:srgbClr val="0070C0"/>
              </a:buClr>
              <a:buSzPct val="80000"/>
            </a:pPr>
            <a:r>
              <a:rPr lang="en-US" sz="2200" b="1" dirty="0"/>
              <a:t>Supplement</a:t>
            </a:r>
          </a:p>
          <a:p>
            <a:pPr marL="355600" indent="-355600">
              <a:buClr>
                <a:srgbClr val="0070C0"/>
              </a:buClr>
              <a:buSzPct val="80000"/>
              <a:buFont typeface="Wingdings 3" panose="05040102010807070707" pitchFamily="18" charset="2"/>
              <a:buChar char=""/>
            </a:pPr>
            <a:r>
              <a:rPr lang="en-US" sz="2200" dirty="0" smtClean="0"/>
              <a:t>Explain </a:t>
            </a:r>
            <a:r>
              <a:rPr lang="en-US" sz="2200" dirty="0"/>
              <a:t>how the internal structure of a leaf </a:t>
            </a:r>
            <a:r>
              <a:rPr lang="en-US" sz="2200" dirty="0" smtClean="0"/>
              <a:t>is adapted </a:t>
            </a:r>
            <a:r>
              <a:rPr lang="en-US" sz="2200" dirty="0"/>
              <a:t>for </a:t>
            </a:r>
            <a:r>
              <a:rPr lang="en-US" sz="2200" dirty="0" smtClean="0"/>
              <a:t>photosynthesis</a:t>
            </a:r>
          </a:p>
          <a:p>
            <a:pPr>
              <a:buClr>
                <a:srgbClr val="0070C0"/>
              </a:buClr>
              <a:buSzPct val="80000"/>
            </a:pPr>
            <a:r>
              <a:rPr lang="en-US" sz="2200" b="1" dirty="0"/>
              <a:t>6.3 </a:t>
            </a:r>
            <a:r>
              <a:rPr lang="en-US" sz="2200" b="1" dirty="0" smtClean="0"/>
              <a:t>- Mineral requirements</a:t>
            </a:r>
          </a:p>
          <a:p>
            <a:pPr>
              <a:buClr>
                <a:srgbClr val="0070C0"/>
              </a:buClr>
              <a:buSzPct val="80000"/>
            </a:pPr>
            <a:r>
              <a:rPr lang="en-US" sz="2200" b="1" dirty="0"/>
              <a:t>Core</a:t>
            </a:r>
          </a:p>
          <a:p>
            <a:pPr marL="355600" indent="-355600">
              <a:buClr>
                <a:srgbClr val="0070C0"/>
              </a:buClr>
              <a:buSzPct val="80000"/>
              <a:buFont typeface="Wingdings 3" panose="05040102010807070707" pitchFamily="18" charset="2"/>
              <a:buChar char=""/>
            </a:pPr>
            <a:r>
              <a:rPr lang="en-US" sz="2200" dirty="0" smtClean="0"/>
              <a:t>Describe </a:t>
            </a:r>
            <a:r>
              <a:rPr lang="en-US" sz="2200" dirty="0"/>
              <a:t>the importance of:</a:t>
            </a:r>
          </a:p>
          <a:p>
            <a:pPr marL="800100" indent="-355600">
              <a:buClr>
                <a:srgbClr val="0070C0"/>
              </a:buClr>
              <a:buSzPct val="80000"/>
              <a:buFont typeface="Wingdings" panose="05000000000000000000" pitchFamily="2" charset="2"/>
              <a:buChar char="§"/>
            </a:pPr>
            <a:r>
              <a:rPr lang="en-US" sz="2200" dirty="0" smtClean="0"/>
              <a:t>nitrate </a:t>
            </a:r>
            <a:r>
              <a:rPr lang="en-US" sz="2200" dirty="0"/>
              <a:t>ions for making amino acids</a:t>
            </a:r>
          </a:p>
          <a:p>
            <a:pPr marL="800100" indent="-355600">
              <a:buClr>
                <a:srgbClr val="0070C0"/>
              </a:buClr>
              <a:buSzPct val="80000"/>
              <a:buFont typeface="Wingdings" panose="05000000000000000000" pitchFamily="2" charset="2"/>
              <a:buChar char="§"/>
            </a:pPr>
            <a:r>
              <a:rPr lang="en-US" sz="2200" dirty="0" smtClean="0"/>
              <a:t>magnesium </a:t>
            </a:r>
            <a:r>
              <a:rPr lang="en-US" sz="2200" dirty="0"/>
              <a:t>ions for making chlorophyll</a:t>
            </a:r>
          </a:p>
          <a:p>
            <a:pPr>
              <a:buClr>
                <a:srgbClr val="0070C0"/>
              </a:buClr>
              <a:buSzPct val="80000"/>
            </a:pPr>
            <a:r>
              <a:rPr lang="en-US" sz="2200" b="1" dirty="0"/>
              <a:t>Supplement</a:t>
            </a:r>
          </a:p>
          <a:p>
            <a:pPr marL="355600" indent="-355600">
              <a:buClr>
                <a:srgbClr val="0070C0"/>
              </a:buClr>
              <a:buSzPct val="80000"/>
              <a:buFont typeface="Wingdings 3" panose="05040102010807070707" pitchFamily="18" charset="2"/>
              <a:buChar char=""/>
            </a:pPr>
            <a:r>
              <a:rPr lang="en-US" sz="2200" dirty="0" smtClean="0"/>
              <a:t>Explain </a:t>
            </a:r>
            <a:r>
              <a:rPr lang="en-US" sz="2200" dirty="0"/>
              <a:t>the effects of nitrate ion </a:t>
            </a:r>
            <a:r>
              <a:rPr lang="en-US" sz="2200" dirty="0" smtClean="0"/>
              <a:t>and magnesium </a:t>
            </a:r>
            <a:r>
              <a:rPr lang="en-US" sz="2200" dirty="0"/>
              <a:t>ion deficiency on plant growth</a:t>
            </a:r>
            <a:endParaRPr lang="en-US" sz="2200" dirty="0"/>
          </a:p>
        </p:txBody>
      </p:sp>
    </p:spTree>
    <p:extLst>
      <p:ext uri="{BB962C8B-B14F-4D97-AF65-F5344CB8AC3E}">
        <p14:creationId xmlns:p14="http://schemas.microsoft.com/office/powerpoint/2010/main" val="2745420276"/>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51055</TotalTime>
  <Words>7117</Words>
  <Application>Microsoft Office PowerPoint</Application>
  <PresentationFormat>On-screen Show (4:3)</PresentationFormat>
  <Paragraphs>959</Paragraphs>
  <Slides>72</Slides>
  <Notes>72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72</vt:i4>
      </vt:variant>
    </vt:vector>
  </HeadingPairs>
  <TitlesOfParts>
    <vt:vector size="80" baseType="lpstr">
      <vt:lpstr>Arial</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6 – Plant Nutrition</vt:lpstr>
      <vt:lpstr>6 – Plant Nutrition</vt:lpstr>
      <vt:lpstr>6 – Plant Nutrition</vt:lpstr>
      <vt:lpstr>6 – Plant Nutrition</vt:lpstr>
      <vt:lpstr>6.1 – Types of Nutrition</vt:lpstr>
      <vt:lpstr>6.2 – Photosynthesis</vt:lpstr>
      <vt:lpstr>6.2 – Photosynthesis</vt:lpstr>
      <vt:lpstr>6.2 – Photosynthesis</vt:lpstr>
      <vt:lpstr>6.2 – Photosynthesis - Questions</vt:lpstr>
      <vt:lpstr>6.3 – Leaves</vt:lpstr>
      <vt:lpstr>6.3 – Leaves - Structure</vt:lpstr>
      <vt:lpstr>6.3 – Leaves - Structure</vt:lpstr>
      <vt:lpstr>6.3 – Leaves - Structure</vt:lpstr>
      <vt:lpstr>6.3 – Leaves - Structure</vt:lpstr>
      <vt:lpstr>6.3 – Leaves - Structure</vt:lpstr>
      <vt:lpstr>6.3 – Leaves - Adaptations</vt:lpstr>
      <vt:lpstr>6.3 – Leaves - Adaptations</vt:lpstr>
      <vt:lpstr>6.2 – Photosynthesis - Questions</vt:lpstr>
      <vt:lpstr>6.3 – Leaves - Adaptations</vt:lpstr>
      <vt:lpstr>6.3 – Leaves - Adaptations</vt:lpstr>
      <vt:lpstr>6.3 – Leaves - Adaptations</vt:lpstr>
      <vt:lpstr>6.3 – Leaves - Questions</vt:lpstr>
      <vt:lpstr>6.4 – Uses of Glucose</vt:lpstr>
      <vt:lpstr>6.4 – Uses of Glucose</vt:lpstr>
      <vt:lpstr>6.4 – Uses of Glucose</vt:lpstr>
      <vt:lpstr>6.4 – Uses of Glucose</vt:lpstr>
      <vt:lpstr>6.4 – Uses of Glucose</vt:lpstr>
      <vt:lpstr>6.4 – Use of Glucose - Questions</vt:lpstr>
      <vt:lpstr>6.5 – Testing Leaves for Starch</vt:lpstr>
      <vt:lpstr>6.5 – Testing Leaves for Starch</vt:lpstr>
      <vt:lpstr>6.5 – Testing Leaves for Starch</vt:lpstr>
      <vt:lpstr>6.5 – Testing Leaves for Starch</vt:lpstr>
      <vt:lpstr>6.5 – Testing Leaves for Starch</vt:lpstr>
      <vt:lpstr>6.5 – Testing Leaves for Starch</vt:lpstr>
      <vt:lpstr>6.5 – Testing Leaves for Starch</vt:lpstr>
      <vt:lpstr>6.5 – Testing Leaves for Starch</vt:lpstr>
      <vt:lpstr>6.5 – Testing Leaves for Starch</vt:lpstr>
      <vt:lpstr>6.5 – Testing Leaves for Starch</vt:lpstr>
      <vt:lpstr>6.6 – Limiting Factors - Sunlight</vt:lpstr>
      <vt:lpstr>6.6 – Limiting Factors - Sunlight</vt:lpstr>
      <vt:lpstr>6.6 – Limiting Factors – CO2</vt:lpstr>
      <vt:lpstr>6.6 – Limiting Factors – Temperature</vt:lpstr>
      <vt:lpstr>6.6 – Limiting Factors – Temperature</vt:lpstr>
      <vt:lpstr>6.6 – Limiting Factors – Light</vt:lpstr>
      <vt:lpstr>6.6 – Limiting Factors – Light</vt:lpstr>
      <vt:lpstr>6.7 – The Importance of Photosynthesis</vt:lpstr>
      <vt:lpstr>6.7 – The Importance of Photosynthesis</vt:lpstr>
      <vt:lpstr>6 – End of Chapter Questions</vt:lpstr>
      <vt:lpstr>6 – End of Chapter Questions</vt:lpstr>
      <vt:lpstr>6 – End of Chapter Questions</vt:lpstr>
      <vt:lpstr>6 – End of Chapter Questions</vt:lpstr>
      <vt:lpstr>6 – End of Chapter Questions</vt:lpstr>
      <vt:lpstr>6 – End of Chapter Questions</vt:lpstr>
      <vt:lpstr>Exercise 6.1 - How a palisade cell obtains its requirements</vt:lpstr>
      <vt:lpstr>Exercise 6.1 - How a palisade cell obtains its requirements</vt:lpstr>
      <vt:lpstr>Exercise 6.2 - Sun and Shade Leaves</vt:lpstr>
      <vt:lpstr>Exercise 6.2 - Sun and Shade Leaves</vt:lpstr>
      <vt:lpstr>Exercise 6.2 - Sun and Shade Leaves</vt:lpstr>
      <vt:lpstr>Exercise 6.3 - Limiting factors</vt:lpstr>
      <vt:lpstr>Exercise 6.3 - Limiting factors</vt:lpstr>
      <vt:lpstr>Exercise 6.3 - Limiting factors</vt:lpstr>
      <vt:lpstr>Exercise 6.3 - Limiting factors</vt:lpstr>
      <vt:lpstr>Exercise 6.4 - Effect of increased carbon dioxide and temperature on tree growth</vt:lpstr>
      <vt:lpstr>Exercise 6.4 - Effect of increased carbon dioxide and temperature on tree growth</vt:lpstr>
      <vt:lpstr>Exercise 6.4 - Effect of increased carbon dioxide and temperature on tree growth</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Unit 06 - Plant Nutrition</cp:keywords>
  <cp:lastModifiedBy>Enderoth</cp:lastModifiedBy>
  <cp:revision>1741</cp:revision>
  <cp:lastPrinted>2014-01-22T18:25:48Z</cp:lastPrinted>
  <dcterms:created xsi:type="dcterms:W3CDTF">2008-03-12T11:01:44Z</dcterms:created>
  <dcterms:modified xsi:type="dcterms:W3CDTF">2018-04-25T06:07:33Z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